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</p:sldMasterIdLst>
  <p:notesMasterIdLst>
    <p:notesMasterId r:id="rId30"/>
  </p:notesMasterIdLst>
  <p:sldIdLst>
    <p:sldId id="668" r:id="rId6"/>
    <p:sldId id="709" r:id="rId7"/>
    <p:sldId id="675" r:id="rId8"/>
    <p:sldId id="680" r:id="rId9"/>
    <p:sldId id="670" r:id="rId10"/>
    <p:sldId id="672" r:id="rId11"/>
    <p:sldId id="676" r:id="rId12"/>
    <p:sldId id="707" r:id="rId13"/>
    <p:sldId id="678" r:id="rId14"/>
    <p:sldId id="695" r:id="rId15"/>
    <p:sldId id="694" r:id="rId16"/>
    <p:sldId id="691" r:id="rId17"/>
    <p:sldId id="692" r:id="rId18"/>
    <p:sldId id="684" r:id="rId19"/>
    <p:sldId id="679" r:id="rId20"/>
    <p:sldId id="693" r:id="rId21"/>
    <p:sldId id="698" r:id="rId22"/>
    <p:sldId id="716" r:id="rId23"/>
    <p:sldId id="714" r:id="rId24"/>
    <p:sldId id="715" r:id="rId25"/>
    <p:sldId id="711" r:id="rId26"/>
    <p:sldId id="712" r:id="rId27"/>
    <p:sldId id="713" r:id="rId28"/>
    <p:sldId id="7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95E5D-75B1-4073-AEE4-53A5398BC8CB}" v="24" dt="2025-08-14T00:49:57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2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r>
              <a:rPr lang="en-US" sz="1800" b="1">
                <a:solidFill>
                  <a:schemeClr val="bg1"/>
                </a:solidFill>
                <a:latin typeface="Aptos Display" panose="020B0004020202020204" pitchFamily="34" charset="0"/>
              </a:rPr>
              <a:t>STRUCTURAL BUDGET DEFICIT </a:t>
            </a:r>
          </a:p>
          <a:p>
            <a:pPr>
              <a:defRPr sz="1800">
                <a:solidFill>
                  <a:schemeClr val="bg1"/>
                </a:solidFill>
                <a:latin typeface="Aptos Display" panose="020B0004020202020204" pitchFamily="34" charset="0"/>
              </a:defRPr>
            </a:pPr>
            <a:r>
              <a:rPr lang="en-US" sz="1800">
                <a:solidFill>
                  <a:schemeClr val="bg1"/>
                </a:solidFill>
                <a:latin typeface="Aptos Display" panose="020B0004020202020204" pitchFamily="34" charset="0"/>
              </a:rPr>
              <a:t>FY 2025 &amp; FY 2026 ($M)</a:t>
            </a:r>
          </a:p>
        </c:rich>
      </c:tx>
      <c:layout>
        <c:manualLayout>
          <c:xMode val="edge"/>
          <c:yMode val="edge"/>
          <c:x val="0.344479454731686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Aptos Display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2986867562964"/>
          <c:y val="0.15293000894468042"/>
          <c:w val="0.87516047039011813"/>
          <c:h val="0.756818715374486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HIGHWAY FLEX</c:v>
                </c:pt>
              </c:strCache>
            </c:strRef>
          </c:tx>
          <c:spPr>
            <a:solidFill>
              <a:srgbClr val="0854A6"/>
            </a:solidFill>
            <a:ln>
              <a:solidFill>
                <a:srgbClr val="1D51A3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D77-463B-9593-0C4D7A5ABCD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153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77-463B-9593-0C4D7A5ABC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STATE FUNDING</c:v>
                </c:pt>
              </c:strCache>
            </c:strRef>
          </c:tx>
          <c:spPr>
            <a:solidFill>
              <a:srgbClr val="CA3E27"/>
            </a:solidFill>
            <a:ln>
              <a:solidFill>
                <a:srgbClr val="CA3E27"/>
              </a:solidFill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 formatCode="&quot;$&quot;#,##0_);[Red]\(&quot;$&quot;#,##0\)">
                  <c:v>46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77-463B-9593-0C4D7A5ABC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LOCAL MATCH</c:v>
                </c:pt>
              </c:strCache>
            </c:strRef>
          </c:tx>
          <c:spPr>
            <a:solidFill>
              <a:srgbClr val="7C993B"/>
            </a:solidFill>
            <a:ln>
              <a:solidFill>
                <a:srgbClr val="7C993B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7.2157715517927698E-2"/>
                  <c:y val="5.1813671857629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77-463B-9593-0C4D7A5ABCD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 formatCode="&quot;$&quot;#,##0_);[Red]\(&quot;$&quot;#,##0\)">
                  <c:v>7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D77-463B-9593-0C4D7A5ABC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FARE INCREASE (7.5%)</c:v>
                </c:pt>
              </c:strCache>
            </c:strRef>
          </c:tx>
          <c:spPr>
            <a:solidFill>
              <a:srgbClr val="9B5DA8"/>
            </a:solidFill>
            <a:ln>
              <a:solidFill>
                <a:srgbClr val="9B5DA8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7.1332794046800943E-2"/>
                  <c:y val="2.248695857109450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77-463B-9593-0C4D7A5ABCDD}"/>
                </c:ext>
              </c:extLst>
            </c:dLbl>
            <c:dLbl>
              <c:idx val="1"/>
              <c:layout>
                <c:manualLayout>
                  <c:x val="-7.5109126600504519E-2"/>
                  <c:y val="8.1848372560042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Sheet1!$E$2:$E$4</c:f>
              <c:numCache>
                <c:formatCode>"$"#,##0_);[Red]\("$"#,##0\)</c:formatCode>
                <c:ptCount val="3"/>
                <c:pt idx="0">
                  <c:v>8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77-463B-9593-0C4D7A5ABCD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PARKING FEES ($2/$4)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7.13327940468009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77-463B-9593-0C4D7A5ABCDD}"/>
                </c:ext>
              </c:extLst>
            </c:dLbl>
            <c:dLbl>
              <c:idx val="1"/>
              <c:layout>
                <c:manualLayout>
                  <c:x val="6.9846694170825896E-2"/>
                  <c:y val="-2.4531510918936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Sheet1!$F$2:$F$4</c:f>
              <c:numCache>
                <c:formatCode>"$"#,##0_);[Red]\("$"#,##0\)</c:formatCode>
                <c:ptCount val="3"/>
                <c:pt idx="0">
                  <c:v>3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D77-463B-9593-0C4D7A5ABCD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COST-CUTTING TARGET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ptos Display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ED77-463B-9593-0C4D7A5ABCD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ptos Display" panose="020B00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Sheet1!$G$2:$G$4</c:f>
              <c:numCache>
                <c:formatCode>"$"#,##0_);[Red]\("$"#,##0\)</c:formatCode>
                <c:ptCount val="3"/>
                <c:pt idx="0">
                  <c:v>23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D77-463B-9593-0C4D7A5ABCD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BASE GAP</c:v>
                </c:pt>
              </c:strCache>
            </c:strRef>
          </c:tx>
          <c:spPr>
            <a:solidFill>
              <a:schemeClr val="tx1"/>
            </a:solidFill>
            <a:ln w="19050">
              <a:solidFill>
                <a:schemeClr val="bg1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92617273-66CF-9942-99E8-B10965DFE492}" type="VALUE">
                      <a:rPr lang="en-US" sz="16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Sheet1!$H$2:$H$4</c:f>
              <c:numCache>
                <c:formatCode>"$"#,##0_);[Red]\("$"#,##0\)</c:formatCode>
                <c:ptCount val="3"/>
                <c:pt idx="1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D77-463B-9593-0C4D7A5ABCD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CLEAN, SAFE, SECURE</c:v>
                </c:pt>
              </c:strCache>
            </c:strRef>
          </c:tx>
          <c:spPr>
            <a:solidFill>
              <a:schemeClr val="tx1"/>
            </a:solidFill>
            <a:ln w="28575">
              <a:solidFill>
                <a:schemeClr val="bg1"/>
              </a:solidFill>
              <a:prstDash val="sysDot"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508A283D-5517-4741-8333-7045CB835D2A}" type="VALUE">
                      <a:rPr lang="en-US" sz="160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ED77-463B-9593-0C4D7A5AB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ptos Display" panose="020B00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FY2025 (THIS YEAR)</c:v>
                </c:pt>
                <c:pt idx="1">
                  <c:v>FY2026 (NEXT YEAR)</c:v>
                </c:pt>
              </c:strCache>
            </c:strRef>
          </c:cat>
          <c:val>
            <c:numRef>
              <c:f>Sheet1!$I$2:$I$4</c:f>
              <c:numCache>
                <c:formatCode>"$"#,##0_);[Red]\("$"#,##0\)</c:formatCode>
                <c:ptCount val="3"/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D77-463B-9593-0C4D7A5AB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8711168"/>
        <c:axId val="1707366336"/>
      </c:barChart>
      <c:catAx>
        <c:axId val="163871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707366336"/>
        <c:crosses val="autoZero"/>
        <c:auto val="1"/>
        <c:lblAlgn val="ctr"/>
        <c:lblOffset val="100"/>
        <c:noMultiLvlLbl val="0"/>
      </c:catAx>
      <c:valAx>
        <c:axId val="1707366336"/>
        <c:scaling>
          <c:orientation val="minMax"/>
          <c:max val="261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bg1"/>
                    </a:solidFill>
                    <a:latin typeface="Aptos Display" panose="020B0004020202020204" pitchFamily="34" charset="0"/>
                  </a:rPr>
                  <a:t>STRUCTURAL DEFICIT ($ MILLIONS)</a:t>
                </a:r>
              </a:p>
            </c:rich>
          </c:tx>
          <c:layout>
            <c:manualLayout>
              <c:xMode val="edge"/>
              <c:yMode val="edge"/>
              <c:x val="2.5121296007752018E-3"/>
              <c:y val="0.186928148944274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163871116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024748252495877"/>
          <c:y val="0.23434024277487484"/>
          <c:w val="0.23698389771328876"/>
          <c:h val="0.59744438284046653"/>
        </c:manualLayout>
      </c:layout>
      <c:overlay val="0"/>
      <c:spPr>
        <a:noFill/>
        <a:ln>
          <a:noFill/>
        </a:ln>
        <a:effectLst>
          <a:outerShdw blurRad="50800" dist="50800" dir="5400000" sx="1000" sy="1000" algn="ctr" rotWithShape="0">
            <a:srgbClr val="000000">
              <a:alpha val="43137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0.59792</cdr:x>
      <cdr:y>0.15203</cdr:y>
    </cdr:from>
    <cdr:to>
      <cdr:x>0.64441</cdr:x>
      <cdr:y>0.76876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5318A30A-9AA3-7C74-3B72-52FD6763EC20}"/>
            </a:ext>
          </a:extLst>
        </cdr:cNvPr>
        <cdr:cNvSpPr/>
      </cdr:nvSpPr>
      <cdr:spPr>
        <a:xfrm xmlns:a="http://schemas.openxmlformats.org/drawingml/2006/main">
          <a:off x="6737614" y="746655"/>
          <a:ext cx="523875" cy="3028950"/>
        </a:xfrm>
        <a:prstGeom xmlns:a="http://schemas.openxmlformats.org/drawingml/2006/main" prst="rightBrace">
          <a:avLst/>
        </a:prstGeom>
        <a:ln xmlns:a="http://schemas.openxmlformats.org/drawingml/2006/main" w="31750" cmpd="sng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0.63686</cdr:x>
      <cdr:y>0.37581</cdr:y>
    </cdr:from>
    <cdr:to>
      <cdr:x>0.75866</cdr:x>
      <cdr:y>0.62418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B57C2B0-06C3-73C0-45F4-47802B021F19}"/>
            </a:ext>
          </a:extLst>
        </cdr:cNvPr>
        <cdr:cNvSpPr txBox="1"/>
      </cdr:nvSpPr>
      <cdr:spPr>
        <a:xfrm xmlns:a="http://schemas.openxmlformats.org/drawingml/2006/main">
          <a:off x="6999524" y="1749399"/>
          <a:ext cx="1338664" cy="1156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kern="1200" dirty="0">
              <a:solidFill>
                <a:schemeClr val="bg1"/>
              </a:solidFill>
              <a:latin typeface="Aptos Display" panose="020B0004020202020204" pitchFamily="34" charset="0"/>
            </a:rPr>
            <a:t>PROJECTED TOTAL GAP FOR FY2026:</a:t>
          </a:r>
        </a:p>
        <a:p xmlns:a="http://schemas.openxmlformats.org/drawingml/2006/main">
          <a:pPr algn="ctr"/>
          <a:r>
            <a:rPr lang="en-US" sz="1400" kern="1200" dirty="0">
              <a:solidFill>
                <a:schemeClr val="bg1"/>
              </a:solidFill>
              <a:latin typeface="Aptos Display" panose="020B0004020202020204" pitchFamily="34" charset="0"/>
            </a:rPr>
            <a:t>$213M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A496B-2DA4-4B21-B249-3B74D5414D25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463F3-1E6D-40AB-8830-FA383EB8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1B063-45D9-4430-B76A-01C178E94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62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1B063-45D9-4430-B76A-01C178E94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1B063-45D9-4430-B76A-01C178E94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676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198" indent="-170198">
              <a:buFont typeface="Arial" panose="020B0604020202020204" pitchFamily="34" charset="0"/>
              <a:buChar char="•"/>
            </a:pPr>
            <a:r>
              <a:rPr lang="en-US"/>
              <a:t>410,000 SEPTA passengers during Eagles Parade. </a:t>
            </a:r>
          </a:p>
          <a:p>
            <a:pPr marL="170198" indent="-170198">
              <a:buFont typeface="Arial" panose="020B0604020202020204" pitchFamily="34" charset="0"/>
              <a:buChar char="•"/>
            </a:pPr>
            <a:r>
              <a:rPr lang="en-US"/>
              <a:t>SEPTA carried 45% of the Linc’s capacity during the NFC Championship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1B063-45D9-4430-B76A-01C178E94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3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More than 350,000 people will stop riding SEPTA due service cuts and fare increases – that’s more people than the busiest section of I-95 carries in a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1B063-45D9-4430-B76A-01C178E94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94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0162B-9306-0771-9D88-49279010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F66E0-AA12-40C8-F97C-F953C6F53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B3FB1-4E05-B9E3-A56F-026954527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49C01-FEF0-FFFE-D994-173E8BA91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1B063-45D9-4430-B76A-01C178E94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07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E22E-6705-474B-BF81-495E51DD1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19375"/>
            <a:ext cx="10515600" cy="7429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96C57-8200-4FDC-AF7B-362ADCAFD9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362326"/>
            <a:ext cx="10515600" cy="333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Presentation Subtitle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0A0F0E5-C9F0-478C-BDA3-F5D228B07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954595"/>
            <a:ext cx="2587625" cy="748931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9B68D55-93E5-4BFC-9652-D1EBDA959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6035974"/>
            <a:ext cx="10515600" cy="256224"/>
          </a:xfrm>
          <a:prstGeom prst="rect">
            <a:avLst/>
          </a:prstGeom>
        </p:spPr>
        <p:txBody>
          <a:bodyPr/>
          <a:lstStyle>
            <a:lvl1pPr>
              <a:defRPr lang="en-US" sz="16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 Name and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7D586A9-635F-4EE0-8CA7-927D955319E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1850" y="5757189"/>
            <a:ext cx="10515600" cy="256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Insert Date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1E0F3C-421F-4ADC-B980-56083CDB024F}"/>
              </a:ext>
            </a:extLst>
          </p:cNvPr>
          <p:cNvGrpSpPr/>
          <p:nvPr userDrawn="1"/>
        </p:nvGrpSpPr>
        <p:grpSpPr>
          <a:xfrm>
            <a:off x="374649" y="0"/>
            <a:ext cx="11817351" cy="5748336"/>
            <a:chOff x="374649" y="0"/>
            <a:chExt cx="11817351" cy="5748336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AC8E313E-8BDE-4EB0-AB8C-731EC146F460}"/>
                </a:ext>
              </a:extLst>
            </p:cNvPr>
            <p:cNvSpPr/>
            <p:nvPr userDrawn="1"/>
          </p:nvSpPr>
          <p:spPr>
            <a:xfrm rot="10800000">
              <a:off x="374649" y="5243524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1813CF4-5A3D-46C3-88C5-5628C7FCEB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5748336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5E0290-D3D5-475C-A20F-E0B251A5C87F}"/>
                </a:ext>
              </a:extLst>
            </p:cNvPr>
            <p:cNvCxnSpPr>
              <a:cxnSpLocks/>
              <a:endCxn id="16" idx="2"/>
            </p:cNvCxnSpPr>
            <p:nvPr userDrawn="1"/>
          </p:nvCxnSpPr>
          <p:spPr>
            <a:xfrm>
              <a:off x="374649" y="0"/>
              <a:ext cx="11" cy="54983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E898BC-B2B2-4DD4-8EC9-5796D2759027}"/>
              </a:ext>
            </a:extLst>
          </p:cNvPr>
          <p:cNvCxnSpPr/>
          <p:nvPr userDrawn="1"/>
        </p:nvCxnSpPr>
        <p:spPr>
          <a:xfrm flipH="1">
            <a:off x="0" y="23209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A55F89A-7851-418A-A759-ABF2DFC97155}"/>
              </a:ext>
            </a:extLst>
          </p:cNvPr>
          <p:cNvSpPr/>
          <p:nvPr userDrawn="1"/>
        </p:nvSpPr>
        <p:spPr>
          <a:xfrm>
            <a:off x="719138" y="22796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1AEA439-C420-4E23-B679-6F55535AC2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5480832"/>
            <a:ext cx="10515600" cy="256224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+mn-lt"/>
              </a:defRPr>
            </a:lvl1pPr>
          </a:lstStyle>
          <a:p>
            <a:pPr lvl="0"/>
            <a:r>
              <a:rPr lang="en-US"/>
              <a:t>Meeting Title</a:t>
            </a:r>
          </a:p>
        </p:txBody>
      </p:sp>
    </p:spTree>
    <p:extLst>
      <p:ext uri="{BB962C8B-B14F-4D97-AF65-F5344CB8AC3E}">
        <p14:creationId xmlns:p14="http://schemas.microsoft.com/office/powerpoint/2010/main" val="401579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398A6-7DF3-42F3-91C6-3C18D25E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DA798-4C78-4CBE-92A7-70F5316F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99CC455-73A8-4E29-8E26-8F79306D5B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E6A51BE-D7E6-4838-9D3C-90E97619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C550099-A65C-4B27-82D7-B6613481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09725"/>
            <a:ext cx="5157787" cy="4579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FB67C2-3935-496D-B1D0-9B5232528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09725"/>
            <a:ext cx="5183188" cy="4579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E3CED-19D1-4103-BF9D-71517D41FF9E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CCEB7B06-73D5-403D-BA77-7DE4CC143BD3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7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9F688-166F-417B-A824-52CC6BDB4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8044"/>
            <a:ext cx="5157787" cy="600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CD863-3306-4046-BC1C-8566AD1FF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8119"/>
            <a:ext cx="5157787" cy="4201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7D039-754C-4B38-A403-AF3278C9B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8044"/>
            <a:ext cx="5183188" cy="600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54C2E-BAA7-415A-8615-D038A0952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88119"/>
            <a:ext cx="5183188" cy="4201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AD57B-57EF-40DF-B113-A67CCC8D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44768-B86B-4F43-8F03-561A3A61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3CA060D-8E0D-4740-B90B-C6372E400F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79603737-3DC0-4A42-A599-523CDB2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2AF6E5-87BC-4FA9-9E5B-41BEAAAA539E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8D4FCA6-E9A3-4EED-9D70-4A6483C29119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83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CEE3C-B52F-454A-8979-D9ACDC8D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3923D-174F-4489-858F-985EAA0C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B608F9-C6A2-4245-8CF7-2C057E22A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5E62A559-3D90-4347-8A40-360705C0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20168A-50D4-447A-A878-D1CBA5FD2E70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156CFD9-8809-41CA-B9C9-34FF96219600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0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60431-64F1-405D-A63F-FACE9A45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18C4C-E472-4A43-AA12-7CA62C30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2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D3A9-5B7F-44D6-B6E5-B268ABD7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DE8AFE-B5C2-4B4D-89E4-1FF65D411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5F01CD3-0BD6-4968-97B1-6396791C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A3D4306-DEF3-49C0-A0C1-AB1FCCB233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CC5D1E-547C-4380-9E85-DF171C91E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4D478E-5845-4E43-BFF9-4593BE83AA45}"/>
              </a:ext>
            </a:extLst>
          </p:cNvPr>
          <p:cNvGrpSpPr/>
          <p:nvPr userDrawn="1"/>
        </p:nvGrpSpPr>
        <p:grpSpPr>
          <a:xfrm>
            <a:off x="374649" y="0"/>
            <a:ext cx="11817351" cy="6334720"/>
            <a:chOff x="374649" y="0"/>
            <a:chExt cx="11817351" cy="6334720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D476C12D-2271-47EB-A549-422075E1BF74}"/>
                </a:ext>
              </a:extLst>
            </p:cNvPr>
            <p:cNvSpPr/>
            <p:nvPr userDrawn="1"/>
          </p:nvSpPr>
          <p:spPr>
            <a:xfrm rot="10800000">
              <a:off x="374649" y="5829908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7F4825B-1F88-44BD-9729-1116F8A044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6334720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809B41-3637-48D0-A694-7FA727570E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4649" y="0"/>
              <a:ext cx="0" cy="608469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D78155-D146-409C-8685-E3CA0DCEE4ED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B7126AC-E49D-41D4-A2EA-C1C248E98126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398A6-7DF3-42F3-91C6-3C18D25E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DA798-4C78-4CBE-92A7-70F5316F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99CC455-73A8-4E29-8E26-8F79306D5B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E6A51BE-D7E6-4838-9D3C-90E97619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C550099-A65C-4B27-82D7-B6613481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09725"/>
            <a:ext cx="5157787" cy="4579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FB67C2-3935-496D-B1D0-9B5232528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09725"/>
            <a:ext cx="5183188" cy="4579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62E7DE-419E-479A-92BF-9332DFA94A4E}"/>
              </a:ext>
            </a:extLst>
          </p:cNvPr>
          <p:cNvGrpSpPr/>
          <p:nvPr userDrawn="1"/>
        </p:nvGrpSpPr>
        <p:grpSpPr>
          <a:xfrm>
            <a:off x="374649" y="0"/>
            <a:ext cx="11817351" cy="6334720"/>
            <a:chOff x="374649" y="0"/>
            <a:chExt cx="11817351" cy="6334720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5BB66BC0-678D-4F10-AF60-5A46BB6C6F8C}"/>
                </a:ext>
              </a:extLst>
            </p:cNvPr>
            <p:cNvSpPr/>
            <p:nvPr userDrawn="1"/>
          </p:nvSpPr>
          <p:spPr>
            <a:xfrm rot="10800000">
              <a:off x="374649" y="5829908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817500-DDC4-4D49-923C-DF89B11894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6334720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8B7486-7A4E-443F-AB8E-9453C17913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4649" y="0"/>
              <a:ext cx="0" cy="608469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E3CED-19D1-4103-BF9D-71517D41FF9E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CCEB7B06-73D5-403D-BA77-7DE4CC143BD3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3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9F688-166F-417B-A824-52CC6BDB4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8044"/>
            <a:ext cx="5157787" cy="600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CD863-3306-4046-BC1C-8566AD1FF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8119"/>
            <a:ext cx="5157787" cy="4201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7D039-754C-4B38-A403-AF3278C9B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8044"/>
            <a:ext cx="5183188" cy="600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54C2E-BAA7-415A-8615-D038A0952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88119"/>
            <a:ext cx="5183188" cy="4201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AD57B-57EF-40DF-B113-A67CCC8D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44768-B86B-4F43-8F03-561A3A61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3CA060D-8E0D-4740-B90B-C6372E400F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79603737-3DC0-4A42-A599-523CDB2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D8F2D0-45BA-4E99-87DB-6B5000DD4E98}"/>
              </a:ext>
            </a:extLst>
          </p:cNvPr>
          <p:cNvGrpSpPr/>
          <p:nvPr userDrawn="1"/>
        </p:nvGrpSpPr>
        <p:grpSpPr>
          <a:xfrm>
            <a:off x="374649" y="0"/>
            <a:ext cx="11817351" cy="6334720"/>
            <a:chOff x="374649" y="0"/>
            <a:chExt cx="11817351" cy="6334720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5568809-E1C0-4216-B505-383AD1310A1C}"/>
                </a:ext>
              </a:extLst>
            </p:cNvPr>
            <p:cNvSpPr/>
            <p:nvPr userDrawn="1"/>
          </p:nvSpPr>
          <p:spPr>
            <a:xfrm rot="10800000">
              <a:off x="374649" y="5829908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06EAE5-B5D5-4766-811C-CBBCB6C794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6334720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E37493-CD12-4115-BBFE-C558ADBFE0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4649" y="0"/>
              <a:ext cx="0" cy="608469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2AF6E5-87BC-4FA9-9E5B-41BEAAAA539E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8D4FCA6-E9A3-4EED-9D70-4A6483C29119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9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CEE3C-B52F-454A-8979-D9ACDC8D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3923D-174F-4489-858F-985EAA0C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B608F9-C6A2-4245-8CF7-2C057E22A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5E62A559-3D90-4347-8A40-360705C0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5D85DA-60D2-40DF-8E2B-ECB4D3F11C81}"/>
              </a:ext>
            </a:extLst>
          </p:cNvPr>
          <p:cNvGrpSpPr/>
          <p:nvPr userDrawn="1"/>
        </p:nvGrpSpPr>
        <p:grpSpPr>
          <a:xfrm>
            <a:off x="374649" y="0"/>
            <a:ext cx="11817351" cy="6334720"/>
            <a:chOff x="374649" y="0"/>
            <a:chExt cx="11817351" cy="6334720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80952703-C80F-4F64-86D9-5ED02367A222}"/>
                </a:ext>
              </a:extLst>
            </p:cNvPr>
            <p:cNvSpPr/>
            <p:nvPr userDrawn="1"/>
          </p:nvSpPr>
          <p:spPr>
            <a:xfrm rot="10800000">
              <a:off x="374649" y="5829908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80C9BE-193F-45E2-B221-044AFFDE38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6334720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BCE098F-89E4-4497-8A69-43A33C56F3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4649" y="0"/>
              <a:ext cx="0" cy="608469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20168A-50D4-447A-A878-D1CBA5FD2E70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156CFD9-8809-41CA-B9C9-34FF96219600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58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6011B-5A23-4B9B-83A2-D8C6E791F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25225"/>
            <a:ext cx="6172200" cy="54358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D101D-8ABF-464E-989F-97F9F483A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05000"/>
            <a:ext cx="3932237" cy="3963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DD7EC-942D-41DA-9465-2F9A0E3E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8ED02-121A-4A2D-9981-11B581E03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75F792-7E7D-4BB9-B726-7C1E2ADE02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85900"/>
            <a:ext cx="3932237" cy="3429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72EB2FAB-1A5C-49E5-A835-FFC65874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3932237" cy="1060675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DEC7E8-24C3-4905-999A-9D204447217D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87C9E79-1F0F-4508-B1D0-611E7EF56B9C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35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8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470FFCF-C2C4-4333-A58E-FB38AE19B643}"/>
              </a:ext>
            </a:extLst>
          </p:cNvPr>
          <p:cNvSpPr/>
          <p:nvPr userDrawn="1"/>
        </p:nvSpPr>
        <p:spPr>
          <a:xfrm>
            <a:off x="605635" y="5829906"/>
            <a:ext cx="4415513" cy="504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995D97-6197-4A3B-8DED-48E2810FFEAD}"/>
              </a:ext>
            </a:extLst>
          </p:cNvPr>
          <p:cNvSpPr/>
          <p:nvPr userDrawn="1"/>
        </p:nvSpPr>
        <p:spPr>
          <a:xfrm>
            <a:off x="374648" y="0"/>
            <a:ext cx="4898089" cy="608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C5C1-FA5C-442A-B53F-51DEE960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654"/>
            <a:ext cx="4248816" cy="914520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B038A-DFE8-4120-A622-903F2CC45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A0716-801E-40EF-BFC6-C442D423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B624EA-325A-4E5D-9A60-E5CD38F8DFAF}"/>
              </a:ext>
            </a:extLst>
          </p:cNvPr>
          <p:cNvCxnSpPr>
            <a:cxnSpLocks/>
          </p:cNvCxnSpPr>
          <p:nvPr userDrawn="1"/>
        </p:nvCxnSpPr>
        <p:spPr>
          <a:xfrm>
            <a:off x="606425" y="6334720"/>
            <a:ext cx="441551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A199D-E755-4E0F-A74F-8A5C15216BCF}"/>
              </a:ext>
            </a:extLst>
          </p:cNvPr>
          <p:cNvCxnSpPr>
            <a:cxnSpLocks/>
          </p:cNvCxnSpPr>
          <p:nvPr userDrawn="1"/>
        </p:nvCxnSpPr>
        <p:spPr>
          <a:xfrm>
            <a:off x="5273555" y="0"/>
            <a:ext cx="0" cy="608469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E0B8418-C08E-4065-B392-D46452EA49F0}"/>
              </a:ext>
            </a:extLst>
          </p:cNvPr>
          <p:cNvSpPr/>
          <p:nvPr userDrawn="1"/>
        </p:nvSpPr>
        <p:spPr>
          <a:xfrm>
            <a:off x="4822868" y="5891689"/>
            <a:ext cx="429265" cy="429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BE4E5F-8770-4969-B5BE-F2EC4AE6F782}"/>
              </a:ext>
            </a:extLst>
          </p:cNvPr>
          <p:cNvSpPr/>
          <p:nvPr userDrawn="1"/>
        </p:nvSpPr>
        <p:spPr>
          <a:xfrm>
            <a:off x="380292" y="5891689"/>
            <a:ext cx="429265" cy="429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A1DB9BB-8EDF-40CC-B7A3-A20EC90AFB49}"/>
              </a:ext>
            </a:extLst>
          </p:cNvPr>
          <p:cNvSpPr/>
          <p:nvPr userDrawn="1"/>
        </p:nvSpPr>
        <p:spPr>
          <a:xfrm rot="10800000" flipH="1">
            <a:off x="4769537" y="5829908"/>
            <a:ext cx="504812" cy="504812"/>
          </a:xfrm>
          <a:prstGeom prst="arc">
            <a:avLst>
              <a:gd name="adj1" fmla="val 16087924"/>
              <a:gd name="adj2" fmla="val 21567558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685347B-47C8-49CA-ACD8-743D0C5AA4FA}"/>
              </a:ext>
            </a:extLst>
          </p:cNvPr>
          <p:cNvSpPr/>
          <p:nvPr userDrawn="1"/>
        </p:nvSpPr>
        <p:spPr>
          <a:xfrm rot="10800000">
            <a:off x="374649" y="5829908"/>
            <a:ext cx="504812" cy="504812"/>
          </a:xfrm>
          <a:prstGeom prst="arc">
            <a:avLst>
              <a:gd name="adj1" fmla="val 16087924"/>
              <a:gd name="adj2" fmla="val 21567558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276AE2-3B6A-47DD-9BF7-97619B5A62BA}"/>
              </a:ext>
            </a:extLst>
          </p:cNvPr>
          <p:cNvCxnSpPr>
            <a:cxnSpLocks/>
          </p:cNvCxnSpPr>
          <p:nvPr userDrawn="1"/>
        </p:nvCxnSpPr>
        <p:spPr>
          <a:xfrm>
            <a:off x="374649" y="0"/>
            <a:ext cx="0" cy="608469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07953F-12AE-4A0A-BCB4-D58C6717DDFB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BD940A0-55B7-4186-909F-FF4D5751132F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4125D7F-B741-4321-A863-93F656D08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95425"/>
            <a:ext cx="4247226" cy="4373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6A8DE4C-A690-42C5-8758-B9AEDBFA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98" y="685801"/>
            <a:ext cx="587069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72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173F59F-F6B4-4B84-BAE0-7628AF6475FA}"/>
              </a:ext>
            </a:extLst>
          </p:cNvPr>
          <p:cNvGrpSpPr/>
          <p:nvPr userDrawn="1"/>
        </p:nvGrpSpPr>
        <p:grpSpPr>
          <a:xfrm>
            <a:off x="374649" y="0"/>
            <a:ext cx="11817351" cy="5748336"/>
            <a:chOff x="374649" y="0"/>
            <a:chExt cx="11817351" cy="5748336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6BBD34D6-815F-404F-9443-0284DA49EA6D}"/>
                </a:ext>
              </a:extLst>
            </p:cNvPr>
            <p:cNvSpPr/>
            <p:nvPr userDrawn="1"/>
          </p:nvSpPr>
          <p:spPr>
            <a:xfrm rot="10800000">
              <a:off x="374649" y="5243524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41D67C-9ED5-446A-848B-59F032A3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5748336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ADBD75-CA59-47CA-936C-A99F0F206B24}"/>
                </a:ext>
              </a:extLst>
            </p:cNvPr>
            <p:cNvCxnSpPr>
              <a:cxnSpLocks/>
              <a:endCxn id="13" idx="2"/>
            </p:cNvCxnSpPr>
            <p:nvPr userDrawn="1"/>
          </p:nvCxnSpPr>
          <p:spPr>
            <a:xfrm>
              <a:off x="374649" y="0"/>
              <a:ext cx="11" cy="54983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13E22E-6705-474B-BF81-495E51DD1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19375"/>
            <a:ext cx="10515600" cy="7429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96C57-8200-4FDC-AF7B-362ADCAFD9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362326"/>
            <a:ext cx="105156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0F0E5-C9F0-478C-BDA3-F5D228B07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50" y="2060668"/>
            <a:ext cx="2587625" cy="5367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9B1FDB-5519-4064-82ED-EE2E698BB081}"/>
              </a:ext>
            </a:extLst>
          </p:cNvPr>
          <p:cNvCxnSpPr/>
          <p:nvPr userDrawn="1"/>
        </p:nvCxnSpPr>
        <p:spPr>
          <a:xfrm flipH="1">
            <a:off x="0" y="2305374"/>
            <a:ext cx="765175" cy="0"/>
          </a:xfrm>
          <a:prstGeom prst="line">
            <a:avLst/>
          </a:prstGeom>
          <a:ln w="28575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0A3D51F-F720-45E0-82DC-8E536BE166FF}"/>
              </a:ext>
            </a:extLst>
          </p:cNvPr>
          <p:cNvSpPr/>
          <p:nvPr userDrawn="1"/>
        </p:nvSpPr>
        <p:spPr>
          <a:xfrm>
            <a:off x="719138" y="2264099"/>
            <a:ext cx="82550" cy="8255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009E89A-77BF-42ED-9EC3-A83451F615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6035974"/>
            <a:ext cx="10515600" cy="256224"/>
          </a:xfrm>
          <a:prstGeom prst="rect">
            <a:avLst/>
          </a:prstGeom>
        </p:spPr>
        <p:txBody>
          <a:bodyPr/>
          <a:lstStyle>
            <a:lvl1pPr>
              <a:defRPr lang="en-US" sz="16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 Name and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2944519-CE66-470D-BEEC-75DF20B521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1850" y="5757189"/>
            <a:ext cx="10515600" cy="256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Insert Date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F1F2284-B88C-4D3B-9DAD-5408D791DB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5480832"/>
            <a:ext cx="10515600" cy="25622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Meeting Title</a:t>
            </a:r>
          </a:p>
        </p:txBody>
      </p:sp>
    </p:spTree>
    <p:extLst>
      <p:ext uri="{BB962C8B-B14F-4D97-AF65-F5344CB8AC3E}">
        <p14:creationId xmlns:p14="http://schemas.microsoft.com/office/powerpoint/2010/main" val="617666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5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470FFCF-C2C4-4333-A58E-FB38AE19B643}"/>
              </a:ext>
            </a:extLst>
          </p:cNvPr>
          <p:cNvSpPr/>
          <p:nvPr userDrawn="1"/>
        </p:nvSpPr>
        <p:spPr>
          <a:xfrm>
            <a:off x="605635" y="5829906"/>
            <a:ext cx="4415513" cy="504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995D97-6197-4A3B-8DED-48E2810FFEAD}"/>
              </a:ext>
            </a:extLst>
          </p:cNvPr>
          <p:cNvSpPr/>
          <p:nvPr userDrawn="1"/>
        </p:nvSpPr>
        <p:spPr>
          <a:xfrm>
            <a:off x="374648" y="0"/>
            <a:ext cx="4898089" cy="608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C5C1-FA5C-442A-B53F-51DEE960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654"/>
            <a:ext cx="4248816" cy="914520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B038A-DFE8-4120-A622-903F2CC45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A0716-801E-40EF-BFC6-C442D423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B624EA-325A-4E5D-9A60-E5CD38F8DFAF}"/>
              </a:ext>
            </a:extLst>
          </p:cNvPr>
          <p:cNvCxnSpPr>
            <a:cxnSpLocks/>
          </p:cNvCxnSpPr>
          <p:nvPr userDrawn="1"/>
        </p:nvCxnSpPr>
        <p:spPr>
          <a:xfrm>
            <a:off x="606425" y="6334720"/>
            <a:ext cx="441551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A199D-E755-4E0F-A74F-8A5C15216BCF}"/>
              </a:ext>
            </a:extLst>
          </p:cNvPr>
          <p:cNvCxnSpPr>
            <a:cxnSpLocks/>
          </p:cNvCxnSpPr>
          <p:nvPr userDrawn="1"/>
        </p:nvCxnSpPr>
        <p:spPr>
          <a:xfrm>
            <a:off x="5273555" y="0"/>
            <a:ext cx="0" cy="608469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E0B8418-C08E-4065-B392-D46452EA49F0}"/>
              </a:ext>
            </a:extLst>
          </p:cNvPr>
          <p:cNvSpPr/>
          <p:nvPr userDrawn="1"/>
        </p:nvSpPr>
        <p:spPr>
          <a:xfrm>
            <a:off x="4822868" y="5891689"/>
            <a:ext cx="429265" cy="429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BE4E5F-8770-4969-B5BE-F2EC4AE6F782}"/>
              </a:ext>
            </a:extLst>
          </p:cNvPr>
          <p:cNvSpPr/>
          <p:nvPr userDrawn="1"/>
        </p:nvSpPr>
        <p:spPr>
          <a:xfrm>
            <a:off x="380292" y="5891689"/>
            <a:ext cx="429265" cy="429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A1DB9BB-8EDF-40CC-B7A3-A20EC90AFB49}"/>
              </a:ext>
            </a:extLst>
          </p:cNvPr>
          <p:cNvSpPr/>
          <p:nvPr userDrawn="1"/>
        </p:nvSpPr>
        <p:spPr>
          <a:xfrm rot="10800000" flipH="1">
            <a:off x="4769537" y="5829908"/>
            <a:ext cx="504812" cy="504812"/>
          </a:xfrm>
          <a:prstGeom prst="arc">
            <a:avLst>
              <a:gd name="adj1" fmla="val 16087924"/>
              <a:gd name="adj2" fmla="val 21567558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685347B-47C8-49CA-ACD8-743D0C5AA4FA}"/>
              </a:ext>
            </a:extLst>
          </p:cNvPr>
          <p:cNvSpPr/>
          <p:nvPr userDrawn="1"/>
        </p:nvSpPr>
        <p:spPr>
          <a:xfrm rot="10800000">
            <a:off x="374649" y="5829908"/>
            <a:ext cx="504812" cy="504812"/>
          </a:xfrm>
          <a:prstGeom prst="arc">
            <a:avLst>
              <a:gd name="adj1" fmla="val 16087924"/>
              <a:gd name="adj2" fmla="val 21567558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276AE2-3B6A-47DD-9BF7-97619B5A62BA}"/>
              </a:ext>
            </a:extLst>
          </p:cNvPr>
          <p:cNvCxnSpPr>
            <a:cxnSpLocks/>
          </p:cNvCxnSpPr>
          <p:nvPr userDrawn="1"/>
        </p:nvCxnSpPr>
        <p:spPr>
          <a:xfrm>
            <a:off x="374649" y="0"/>
            <a:ext cx="0" cy="608469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07953F-12AE-4A0A-BCB4-D58C6717DDFB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BD940A0-55B7-4186-909F-FF4D5751132F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4125D7F-B741-4321-A863-93F656D08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95425"/>
            <a:ext cx="4247226" cy="4373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6A8DE4C-A690-42C5-8758-B9AEDBFA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98" y="685801"/>
            <a:ext cx="587069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52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5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470FFCF-C2C4-4333-A58E-FB38AE19B643}"/>
              </a:ext>
            </a:extLst>
          </p:cNvPr>
          <p:cNvSpPr/>
          <p:nvPr userDrawn="1"/>
        </p:nvSpPr>
        <p:spPr>
          <a:xfrm>
            <a:off x="605635" y="5829906"/>
            <a:ext cx="4415513" cy="504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995D97-6197-4A3B-8DED-48E2810FFEAD}"/>
              </a:ext>
            </a:extLst>
          </p:cNvPr>
          <p:cNvSpPr/>
          <p:nvPr userDrawn="1"/>
        </p:nvSpPr>
        <p:spPr>
          <a:xfrm>
            <a:off x="374648" y="0"/>
            <a:ext cx="4898089" cy="608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C5C1-FA5C-442A-B53F-51DEE960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654"/>
            <a:ext cx="4248816" cy="914520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B038A-DFE8-4120-A622-903F2CC45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A0716-801E-40EF-BFC6-C442D423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B624EA-325A-4E5D-9A60-E5CD38F8DFAF}"/>
              </a:ext>
            </a:extLst>
          </p:cNvPr>
          <p:cNvCxnSpPr>
            <a:cxnSpLocks/>
          </p:cNvCxnSpPr>
          <p:nvPr userDrawn="1"/>
        </p:nvCxnSpPr>
        <p:spPr>
          <a:xfrm>
            <a:off x="606425" y="6334720"/>
            <a:ext cx="44155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CA199D-E755-4E0F-A74F-8A5C15216BCF}"/>
              </a:ext>
            </a:extLst>
          </p:cNvPr>
          <p:cNvCxnSpPr>
            <a:cxnSpLocks/>
          </p:cNvCxnSpPr>
          <p:nvPr userDrawn="1"/>
        </p:nvCxnSpPr>
        <p:spPr>
          <a:xfrm>
            <a:off x="5273555" y="0"/>
            <a:ext cx="0" cy="60846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E0B8418-C08E-4065-B392-D46452EA49F0}"/>
              </a:ext>
            </a:extLst>
          </p:cNvPr>
          <p:cNvSpPr/>
          <p:nvPr userDrawn="1"/>
        </p:nvSpPr>
        <p:spPr>
          <a:xfrm>
            <a:off x="4822868" y="5891689"/>
            <a:ext cx="429265" cy="429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BE4E5F-8770-4969-B5BE-F2EC4AE6F782}"/>
              </a:ext>
            </a:extLst>
          </p:cNvPr>
          <p:cNvSpPr/>
          <p:nvPr userDrawn="1"/>
        </p:nvSpPr>
        <p:spPr>
          <a:xfrm>
            <a:off x="380292" y="5891689"/>
            <a:ext cx="429265" cy="429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A1DB9BB-8EDF-40CC-B7A3-A20EC90AFB49}"/>
              </a:ext>
            </a:extLst>
          </p:cNvPr>
          <p:cNvSpPr/>
          <p:nvPr userDrawn="1"/>
        </p:nvSpPr>
        <p:spPr>
          <a:xfrm rot="10800000" flipH="1">
            <a:off x="4769537" y="5829908"/>
            <a:ext cx="504812" cy="504812"/>
          </a:xfrm>
          <a:prstGeom prst="arc">
            <a:avLst>
              <a:gd name="adj1" fmla="val 16087924"/>
              <a:gd name="adj2" fmla="val 215675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685347B-47C8-49CA-ACD8-743D0C5AA4FA}"/>
              </a:ext>
            </a:extLst>
          </p:cNvPr>
          <p:cNvSpPr/>
          <p:nvPr userDrawn="1"/>
        </p:nvSpPr>
        <p:spPr>
          <a:xfrm rot="10800000">
            <a:off x="374649" y="5829908"/>
            <a:ext cx="504812" cy="504812"/>
          </a:xfrm>
          <a:prstGeom prst="arc">
            <a:avLst>
              <a:gd name="adj1" fmla="val 16087924"/>
              <a:gd name="adj2" fmla="val 215675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276AE2-3B6A-47DD-9BF7-97619B5A62BA}"/>
              </a:ext>
            </a:extLst>
          </p:cNvPr>
          <p:cNvCxnSpPr>
            <a:cxnSpLocks/>
          </p:cNvCxnSpPr>
          <p:nvPr userDrawn="1"/>
        </p:nvCxnSpPr>
        <p:spPr>
          <a:xfrm>
            <a:off x="374649" y="0"/>
            <a:ext cx="0" cy="60846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07953F-12AE-4A0A-BCB4-D58C6717DDFB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BD940A0-55B7-4186-909F-FF4D5751132F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4125D7F-B741-4321-A863-93F656D08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95425"/>
            <a:ext cx="4247226" cy="4373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6A8DE4C-A690-42C5-8758-B9AEDBFA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698" y="685801"/>
            <a:ext cx="587069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718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60431-64F1-405D-A63F-FACE9A45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85C956-93E6-4495-98C0-2AE287E7DBDA}"/>
              </a:ext>
            </a:extLst>
          </p:cNvPr>
          <p:cNvGrpSpPr/>
          <p:nvPr userDrawn="1"/>
        </p:nvGrpSpPr>
        <p:grpSpPr>
          <a:xfrm>
            <a:off x="374649" y="0"/>
            <a:ext cx="11817351" cy="6334720"/>
            <a:chOff x="374649" y="0"/>
            <a:chExt cx="11817351" cy="6334720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16AD4445-1E27-464B-98FB-9DDA10A1C2BE}"/>
                </a:ext>
              </a:extLst>
            </p:cNvPr>
            <p:cNvSpPr/>
            <p:nvPr userDrawn="1"/>
          </p:nvSpPr>
          <p:spPr>
            <a:xfrm rot="10800000">
              <a:off x="374649" y="5829908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AA552D-E483-4235-BB09-3A3770E4D4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6334720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91464C-02A6-4FD0-8F8A-728B8B93EF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4649" y="0"/>
              <a:ext cx="0" cy="608469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9FAD18-DBFB-4ABE-8D01-AFEDC1E9E3C6}"/>
              </a:ext>
            </a:extLst>
          </p:cNvPr>
          <p:cNvCxnSpPr/>
          <p:nvPr userDrawn="1"/>
        </p:nvCxnSpPr>
        <p:spPr>
          <a:xfrm flipH="1">
            <a:off x="-6178" y="644525"/>
            <a:ext cx="765175" cy="0"/>
          </a:xfrm>
          <a:prstGeom prst="line">
            <a:avLst/>
          </a:prstGeom>
          <a:ln w="28575">
            <a:solidFill>
              <a:schemeClr val="tx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BE9DD57-4893-407B-A1E8-F9010C0ADD92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4AB453-3E88-4B43-B6A4-3E73E1739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6176" y="644525"/>
            <a:ext cx="10207624" cy="5184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28626A-2D0E-44B8-B52A-37D97FBB1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0BE561-72E0-4069-8721-4BD23A6F2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434233"/>
            <a:ext cx="1009233" cy="2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61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60431-64F1-405D-A63F-FACE9A45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4AB453-3E88-4B43-B6A4-3E73E1739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6176" y="644525"/>
            <a:ext cx="10207624" cy="5184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28626A-2D0E-44B8-B52A-37D97FBB1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0BE561-72E0-4069-8721-4BD23A6F2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434233"/>
            <a:ext cx="1009233" cy="2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-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173F59F-F6B4-4B84-BAE0-7628AF6475FA}"/>
              </a:ext>
            </a:extLst>
          </p:cNvPr>
          <p:cNvGrpSpPr/>
          <p:nvPr userDrawn="1"/>
        </p:nvGrpSpPr>
        <p:grpSpPr>
          <a:xfrm>
            <a:off x="374649" y="0"/>
            <a:ext cx="11817351" cy="5748336"/>
            <a:chOff x="374649" y="0"/>
            <a:chExt cx="11817351" cy="5748336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6BBD34D6-815F-404F-9443-0284DA49EA6D}"/>
                </a:ext>
              </a:extLst>
            </p:cNvPr>
            <p:cNvSpPr/>
            <p:nvPr userDrawn="1"/>
          </p:nvSpPr>
          <p:spPr>
            <a:xfrm rot="10800000">
              <a:off x="374649" y="5243524"/>
              <a:ext cx="504812" cy="504812"/>
            </a:xfrm>
            <a:prstGeom prst="arc">
              <a:avLst>
                <a:gd name="adj1" fmla="val 16087924"/>
                <a:gd name="adj2" fmla="val 21567558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41D67C-9ED5-446A-848B-59F032A35B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6425" y="5748336"/>
              <a:ext cx="11585575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ADBD75-CA59-47CA-936C-A99F0F206B24}"/>
                </a:ext>
              </a:extLst>
            </p:cNvPr>
            <p:cNvCxnSpPr>
              <a:cxnSpLocks/>
              <a:endCxn id="13" idx="2"/>
            </p:cNvCxnSpPr>
            <p:nvPr userDrawn="1"/>
          </p:nvCxnSpPr>
          <p:spPr>
            <a:xfrm>
              <a:off x="374649" y="0"/>
              <a:ext cx="11" cy="54983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13E22E-6705-474B-BF81-495E51DD18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19375"/>
            <a:ext cx="10515600" cy="7429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96C57-8200-4FDC-AF7B-362ADCAFD9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362326"/>
            <a:ext cx="105156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0F0E5-C9F0-478C-BDA3-F5D228B07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50" y="2060668"/>
            <a:ext cx="2587625" cy="5367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9B1FDB-5519-4064-82ED-EE2E698BB081}"/>
              </a:ext>
            </a:extLst>
          </p:cNvPr>
          <p:cNvCxnSpPr/>
          <p:nvPr userDrawn="1"/>
        </p:nvCxnSpPr>
        <p:spPr>
          <a:xfrm flipH="1">
            <a:off x="0" y="2305374"/>
            <a:ext cx="765175" cy="0"/>
          </a:xfrm>
          <a:prstGeom prst="line">
            <a:avLst/>
          </a:prstGeom>
          <a:ln w="28575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0A3D51F-F720-45E0-82DC-8E536BE166FF}"/>
              </a:ext>
            </a:extLst>
          </p:cNvPr>
          <p:cNvSpPr/>
          <p:nvPr userDrawn="1"/>
        </p:nvSpPr>
        <p:spPr>
          <a:xfrm>
            <a:off x="719138" y="2264099"/>
            <a:ext cx="82550" cy="8255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009E89A-77BF-42ED-9EC3-A83451F615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0" y="6035974"/>
            <a:ext cx="10515600" cy="256224"/>
          </a:xfrm>
          <a:prstGeom prst="rect">
            <a:avLst/>
          </a:prstGeom>
        </p:spPr>
        <p:txBody>
          <a:bodyPr/>
          <a:lstStyle>
            <a:lvl1pPr>
              <a:defRPr lang="en-US" sz="16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Presenter Name and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2944519-CE66-470D-BEEC-75DF20B521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1850" y="5757189"/>
            <a:ext cx="10515600" cy="256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Insert Date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F1F2284-B88C-4D3B-9DAD-5408D791DB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850" y="5480832"/>
            <a:ext cx="10515600" cy="25622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Meeting Title</a:t>
            </a:r>
          </a:p>
        </p:txBody>
      </p:sp>
    </p:spTree>
    <p:extLst>
      <p:ext uri="{BB962C8B-B14F-4D97-AF65-F5344CB8AC3E}">
        <p14:creationId xmlns:p14="http://schemas.microsoft.com/office/powerpoint/2010/main" val="382605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B909C-6C6F-482B-9015-9257ECFC13F2}"/>
              </a:ext>
            </a:extLst>
          </p:cNvPr>
          <p:cNvSpPr/>
          <p:nvPr userDrawn="1"/>
        </p:nvSpPr>
        <p:spPr>
          <a:xfrm>
            <a:off x="3879850" y="0"/>
            <a:ext cx="831214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398A6-7DF3-42F3-91C6-3C18D25E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DA798-4C78-4CBE-92A7-70F5316F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A27E49-EA65-466A-A615-BE3BEB8CF6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99CC455-73A8-4E29-8E26-8F79306D5B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4725"/>
            <a:ext cx="2968620" cy="288554"/>
          </a:xfrm>
        </p:spPr>
        <p:txBody>
          <a:bodyPr>
            <a:no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/>
              <a:t>Insert Date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E6A51BE-D7E6-4838-9D3C-90E976197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7775"/>
            <a:ext cx="2968620" cy="65744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n-US"/>
              <a:t>Insert Presentation Title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E3CED-19D1-4103-BF9D-71517D41FF9E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CCEB7B06-73D5-403D-BA77-7DE4CC143BD3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7CAB2-2371-48D7-B69F-30D0F749C049}"/>
              </a:ext>
            </a:extLst>
          </p:cNvPr>
          <p:cNvSpPr txBox="1"/>
          <p:nvPr userDrawn="1"/>
        </p:nvSpPr>
        <p:spPr>
          <a:xfrm>
            <a:off x="4251324" y="469675"/>
            <a:ext cx="710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AGENDA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AC105E-B5FA-4E9A-B1F9-92A53C66CC0E}"/>
              </a:ext>
            </a:extLst>
          </p:cNvPr>
          <p:cNvCxnSpPr>
            <a:cxnSpLocks/>
          </p:cNvCxnSpPr>
          <p:nvPr userDrawn="1"/>
        </p:nvCxnSpPr>
        <p:spPr>
          <a:xfrm>
            <a:off x="4152900" y="914400"/>
            <a:ext cx="803909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2B49A0D-0428-4EBE-B1E6-2F87ACF479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2901" y="1029397"/>
            <a:ext cx="7200900" cy="40259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Agenda Items</a:t>
            </a:r>
          </a:p>
        </p:txBody>
      </p:sp>
    </p:spTree>
    <p:extLst>
      <p:ext uri="{BB962C8B-B14F-4D97-AF65-F5344CB8AC3E}">
        <p14:creationId xmlns:p14="http://schemas.microsoft.com/office/powerpoint/2010/main" val="362085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5810D-2359-4D10-97F2-1AD72E2F1F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ED816-5F14-4127-A827-2B6C59EE6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81DB79-8A24-45A2-8526-85EBC81FD034}"/>
              </a:ext>
            </a:extLst>
          </p:cNvPr>
          <p:cNvSpPr/>
          <p:nvPr userDrawn="1"/>
        </p:nvSpPr>
        <p:spPr>
          <a:xfrm>
            <a:off x="-12356" y="0"/>
            <a:ext cx="49053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18">
            <a:extLst>
              <a:ext uri="{FF2B5EF4-FFF2-40B4-BE49-F238E27FC236}">
                <a16:creationId xmlns:a16="http://schemas.microsoft.com/office/drawing/2014/main" id="{1E56CF50-FA7F-49B6-B15A-DB82D54D5A4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A27E49-EA65-466A-A615-BE3BEB8CF6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92E7AB-77D8-44E3-8B41-ACF835816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05000"/>
            <a:ext cx="3932237" cy="3963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C5F339E-E75F-447F-8BED-8B7DACCD13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85900"/>
            <a:ext cx="3932237" cy="342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tle 12">
            <a:extLst>
              <a:ext uri="{FF2B5EF4-FFF2-40B4-BE49-F238E27FC236}">
                <a16:creationId xmlns:a16="http://schemas.microsoft.com/office/drawing/2014/main" id="{8C3AB55B-BCB7-4233-8401-D77E3297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3932237" cy="106067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3238215-ECBA-4BB1-B2AC-007CF9734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434233"/>
            <a:ext cx="1009233" cy="20935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649892C-A96D-4658-B862-17F11E39CAA5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2508F293-2755-4A60-A83C-E8860694F1BC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18C41B4-C17F-47DB-B919-7CC586F54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25225"/>
            <a:ext cx="6172200" cy="5435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57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5810D-2359-4D10-97F2-1AD72E2F1F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ED816-5F14-4127-A827-2B6C59EE6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81DB79-8A24-45A2-8526-85EBC81FD034}"/>
              </a:ext>
            </a:extLst>
          </p:cNvPr>
          <p:cNvSpPr/>
          <p:nvPr userDrawn="1"/>
        </p:nvSpPr>
        <p:spPr>
          <a:xfrm>
            <a:off x="-12356" y="0"/>
            <a:ext cx="490537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18">
            <a:extLst>
              <a:ext uri="{FF2B5EF4-FFF2-40B4-BE49-F238E27FC236}">
                <a16:creationId xmlns:a16="http://schemas.microsoft.com/office/drawing/2014/main" id="{1E56CF50-FA7F-49B6-B15A-DB82D54D5A4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A27E49-EA65-466A-A615-BE3BEB8CF6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92E7AB-77D8-44E3-8B41-ACF835816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05000"/>
            <a:ext cx="3932237" cy="3963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4C5F339E-E75F-447F-8BED-8B7DACCD13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85900"/>
            <a:ext cx="3932237" cy="342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tle 12">
            <a:extLst>
              <a:ext uri="{FF2B5EF4-FFF2-40B4-BE49-F238E27FC236}">
                <a16:creationId xmlns:a16="http://schemas.microsoft.com/office/drawing/2014/main" id="{8C3AB55B-BCB7-4233-8401-D77E3297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3932237" cy="106067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3238215-ECBA-4BB1-B2AC-007CF9734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434233"/>
            <a:ext cx="1009233" cy="20935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649892C-A96D-4658-B862-17F11E39CAA5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2508F293-2755-4A60-A83C-E8860694F1BC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18C41B4-C17F-47DB-B919-7CC586F54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25225"/>
            <a:ext cx="6172200" cy="5435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56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C05390-3717-0FDF-D7C2-A7F1354DC600}"/>
              </a:ext>
            </a:extLst>
          </p:cNvPr>
          <p:cNvSpPr/>
          <p:nvPr userDrawn="1"/>
        </p:nvSpPr>
        <p:spPr>
          <a:xfrm>
            <a:off x="0" y="0"/>
            <a:ext cx="12192000" cy="148696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D3A9-5B7F-44D6-B6E5-B268ABD7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DE8AFE-B5C2-4B4D-89E4-1FF65D411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5F01CD3-0BD6-4968-97B1-6396791C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A3D4306-DEF3-49C0-A0C1-AB1FCCB233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CC5D1E-547C-4380-9E85-DF171C91E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1F010A-FE0F-969B-0385-13EAE704EACB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5AF9D47-5AEA-8301-6030-C69AB28BD52A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C05390-3717-0FDF-D7C2-A7F1354DC600}"/>
              </a:ext>
            </a:extLst>
          </p:cNvPr>
          <p:cNvSpPr/>
          <p:nvPr userDrawn="1"/>
        </p:nvSpPr>
        <p:spPr>
          <a:xfrm>
            <a:off x="0" y="0"/>
            <a:ext cx="12192000" cy="1486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D3A9-5B7F-44D6-B6E5-B268ABD7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DE8AFE-B5C2-4B4D-89E4-1FF65D411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5F01CD3-0BD6-4968-97B1-6396791C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A3D4306-DEF3-49C0-A0C1-AB1FCCB233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CC5D1E-547C-4380-9E85-DF171C91E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1F010A-FE0F-969B-0385-13EAE704EACB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5AF9D47-5AEA-8301-6030-C69AB28BD52A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C05390-3717-0FDF-D7C2-A7F1354DC600}"/>
              </a:ext>
            </a:extLst>
          </p:cNvPr>
          <p:cNvSpPr/>
          <p:nvPr userDrawn="1"/>
        </p:nvSpPr>
        <p:spPr>
          <a:xfrm>
            <a:off x="0" y="0"/>
            <a:ext cx="12192000" cy="1486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D3A9-5B7F-44D6-B6E5-B268ABD7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DE8AFE-B5C2-4B4D-89E4-1FF65D411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5F01CD3-0BD6-4968-97B1-6396791C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A3D4306-DEF3-49C0-A0C1-AB1FCCB233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CC5D1E-547C-4380-9E85-DF171C91E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1F010A-FE0F-969B-0385-13EAE704EACB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bg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5AF9D47-5AEA-8301-6030-C69AB28BD52A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6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D3A9-5B7F-44D6-B6E5-B268ABD7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DE8AFE-B5C2-4B4D-89E4-1FF65D411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10515600" cy="414338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5F01CD3-0BD6-4968-97B1-6396791C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0515600" cy="445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A3D4306-DEF3-49C0-A0C1-AB1FCCB233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CC5D1E-547C-4380-9E85-DF171C91E6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‹#›</a:t>
            </a:fld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D78155-D146-409C-8685-E3CA0DCEE4ED}"/>
              </a:ext>
            </a:extLst>
          </p:cNvPr>
          <p:cNvCxnSpPr/>
          <p:nvPr userDrawn="1"/>
        </p:nvCxnSpPr>
        <p:spPr>
          <a:xfrm flipH="1">
            <a:off x="0" y="644525"/>
            <a:ext cx="765175" cy="0"/>
          </a:xfrm>
          <a:prstGeom prst="line">
            <a:avLst/>
          </a:prstGeom>
          <a:ln w="28575">
            <a:solidFill>
              <a:schemeClr val="tx2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B7126AC-E49D-41D4-A2EA-C1C248E98126}"/>
              </a:ext>
            </a:extLst>
          </p:cNvPr>
          <p:cNvSpPr/>
          <p:nvPr userDrawn="1"/>
        </p:nvSpPr>
        <p:spPr>
          <a:xfrm>
            <a:off x="719138" y="603250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7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4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C1BF0-96F7-4F64-8432-A3C703A0C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596D-3190-4557-B0CA-7B78987AA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5F19-EB26-4700-A96B-A99D7773B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8A27E49-EA65-466A-A615-BE3BEB8CF6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EPTA Logo">
            <a:extLst>
              <a:ext uri="{FF2B5EF4-FFF2-40B4-BE49-F238E27FC236}">
                <a16:creationId xmlns:a16="http://schemas.microsoft.com/office/drawing/2014/main" id="{F1741B58-3B0E-4AC1-8EAF-52781B44F12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92862"/>
            <a:ext cx="1009233" cy="2921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2AC0F5F2-809E-48AD-AA84-06DFD003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173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7B0568-4BB0-B0B8-DD34-344086D3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Tri-County Suburban REALTORS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0F28EE-D0A7-E584-F2FA-7100E51A8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Ryan Judge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8EFC1C-AE6F-184E-2B4A-B036E49B954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August 14, 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AB3AF15-232D-4B6C-93D8-611DC5ABE8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987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6B80583-8F44-A40D-4348-C0CCEB72F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518"/>
            <a:ext cx="5542722" cy="4781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/>
              <a:t>Austerity measures implemented across the board, saving $30 million per year:</a:t>
            </a:r>
          </a:p>
          <a:p>
            <a:r>
              <a:rPr lang="en-US" sz="1800" dirty="0"/>
              <a:t>Selective hiring freeze and management pay freeze</a:t>
            </a:r>
          </a:p>
          <a:p>
            <a:r>
              <a:rPr lang="en-US" sz="1800" dirty="0"/>
              <a:t>Reduction in contract and consultant services</a:t>
            </a:r>
          </a:p>
          <a:p>
            <a:r>
              <a:rPr lang="en-US" sz="1800" dirty="0"/>
              <a:t>Ban on travel and all discretionary expenses</a:t>
            </a:r>
          </a:p>
          <a:p>
            <a:pPr marL="0" indent="0">
              <a:buNone/>
            </a:pPr>
            <a:r>
              <a:rPr lang="en-US" sz="1800" b="1" dirty="0"/>
              <a:t>SEPTA increased fares and reinstated parking fees to increase revenue:</a:t>
            </a:r>
          </a:p>
          <a:p>
            <a:r>
              <a:rPr lang="en-US" sz="1800" dirty="0"/>
              <a:t>Increased fares by 7.5% in Dec 2024, generating $14 m</a:t>
            </a:r>
          </a:p>
          <a:p>
            <a:r>
              <a:rPr lang="en-US" sz="1800" dirty="0"/>
              <a:t>Reinstated parking fees, generating $4m</a:t>
            </a:r>
          </a:p>
          <a:p>
            <a:pPr marL="0" indent="0">
              <a:buNone/>
            </a:pPr>
            <a:r>
              <a:rPr lang="en-US" sz="1800" b="1" dirty="0"/>
              <a:t>SEPTA has doubled non-farebox revenue from $21.5m in FY2005 to a forecast $48m in FY2026, including:</a:t>
            </a:r>
          </a:p>
          <a:p>
            <a:r>
              <a:rPr lang="en-US" sz="1800" dirty="0"/>
              <a:t>$14m in advertising</a:t>
            </a:r>
          </a:p>
          <a:p>
            <a:r>
              <a:rPr lang="en-US" sz="1800" dirty="0"/>
              <a:t>$7.3m leasing office and retail space across SEPTA</a:t>
            </a:r>
          </a:p>
          <a:p>
            <a:r>
              <a:rPr lang="en-US" sz="1800" dirty="0"/>
              <a:t>$8.8m in property leases for fiberoptics &amp; utilities</a:t>
            </a:r>
          </a:p>
          <a:p>
            <a:r>
              <a:rPr lang="en-US" sz="1800" dirty="0"/>
              <a:t>$3.5m in Station Naming Rights deals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2823B-5374-FCE0-0180-FB02BBF363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Efficiency Program, austerity measures, and new revenue-generating initiatives are adding value.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5AFA8-A300-A41E-7A0F-211EAFC2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Fiscal discipline has deepened efficiency even further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74714-C195-C52F-D7B3-AD52888EA4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7403-B3F8-F4EA-6B61-8D748FE6B9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rendering of a mixed-use development next to the Conshohocken regional rail station">
            <a:extLst>
              <a:ext uri="{FF2B5EF4-FFF2-40B4-BE49-F238E27FC236}">
                <a16:creationId xmlns:a16="http://schemas.microsoft.com/office/drawing/2014/main" id="{071BAA5B-CEA4-4EB3-A588-A8E58F421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17" y="2421039"/>
            <a:ext cx="4790983" cy="305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4B64A4-E6DD-583A-49A3-CED4CA7150B5}"/>
              </a:ext>
            </a:extLst>
          </p:cNvPr>
          <p:cNvSpPr txBox="1"/>
          <p:nvPr/>
        </p:nvSpPr>
        <p:spPr>
          <a:xfrm>
            <a:off x="6562817" y="1728053"/>
            <a:ext cx="479098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SEPTA’s Board approved a 99-year land lease valued at $332 million at Conshohocken Station.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AD4C1E-1DB3-283E-1E33-28310A601A2A}"/>
              </a:ext>
            </a:extLst>
          </p:cNvPr>
          <p:cNvSpPr txBox="1"/>
          <p:nvPr/>
        </p:nvSpPr>
        <p:spPr>
          <a:xfrm>
            <a:off x="6562817" y="5501275"/>
            <a:ext cx="479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Alterra Property Group mixed-use proposal.</a:t>
            </a:r>
          </a:p>
        </p:txBody>
      </p:sp>
    </p:spTree>
    <p:extLst>
      <p:ext uri="{BB962C8B-B14F-4D97-AF65-F5344CB8AC3E}">
        <p14:creationId xmlns:p14="http://schemas.microsoft.com/office/powerpoint/2010/main" val="1540791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6A2AA-FC5B-25DE-410C-17818E65E8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D09A9-661B-EDD3-F8AB-946DF9B868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D4478-4F2A-4FFC-5D41-0335593C54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12980"/>
            <a:ext cx="3932237" cy="615820"/>
          </a:xfrm>
        </p:spPr>
        <p:txBody>
          <a:bodyPr/>
          <a:lstStyle/>
          <a:p>
            <a:r>
              <a:rPr lang="en-US"/>
              <a:t>As SEPTA goes, so does the Region and Commonwealth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A3D23E-A5E0-9998-B7A9-58FECCC2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SEPTA drives Pennsylvania’s Economy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FB199A-66B0-D532-BF62-CFCAB4BEE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" t="61515" r="46925" b="1"/>
          <a:stretch/>
        </p:blipFill>
        <p:spPr>
          <a:xfrm>
            <a:off x="5245438" y="639575"/>
            <a:ext cx="6510658" cy="328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6F8ADF-BE8B-1847-7A8A-2FF8F2FA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731" y="4077079"/>
            <a:ext cx="5564734" cy="15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00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A8BC0-3647-B42D-3E2E-16EE0944D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ED879-472A-B4F9-6F13-E8F01729DA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516F62-CA4A-F52E-CFE7-1C46707F4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05000"/>
            <a:ext cx="3932237" cy="44513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Businesses rely on transit to attract workers - without it, companies will reconsider staying in or relocating to Greater Philadelphia.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nighttime economy will suffer. Restaurants, entertainment venues and shift workers in healthcare and more will struggle without evening rail options.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Job growth will slow, businesses will rethink staying in or locating here, and state and local tax revenues will shrink to the tune of $675 million a year.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BFA680-D803-B0DB-65ED-3206D84CF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SEPTA will lose its ability to serve as the region’s economic engine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057F48-59F6-A5B6-12B8-72C75167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425226"/>
            <a:ext cx="7115175" cy="56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0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0301D-C4EB-489A-E0B4-C2F7829FE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3020"/>
            <a:ext cx="8399106" cy="414338"/>
          </a:xfrm>
        </p:spPr>
        <p:txBody>
          <a:bodyPr/>
          <a:lstStyle/>
          <a:p>
            <a:r>
              <a:rPr lang="en-US" dirty="0"/>
              <a:t>Higher fares increase cost burden for both those who still need transit and those who switch to driving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A3D23E-A5E0-9998-B7A9-58FECCC2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people driving causes reduced quality of life for everyone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6A2AA-FC5B-25DE-410C-17818E65E8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D09A9-661B-EDD3-F8AB-946DF9B86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91F9EB-FFBE-9A9B-7459-8D745DB8A89C}"/>
              </a:ext>
            </a:extLst>
          </p:cNvPr>
          <p:cNvGrpSpPr/>
          <p:nvPr/>
        </p:nvGrpSpPr>
        <p:grpSpPr>
          <a:xfrm>
            <a:off x="4507609" y="1852434"/>
            <a:ext cx="2728912" cy="628711"/>
            <a:chOff x="4507609" y="1519059"/>
            <a:chExt cx="2728912" cy="6287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AEBC39-64BA-D480-7ECA-3BC61662C927}"/>
                </a:ext>
              </a:extLst>
            </p:cNvPr>
            <p:cNvGrpSpPr/>
            <p:nvPr/>
          </p:nvGrpSpPr>
          <p:grpSpPr>
            <a:xfrm>
              <a:off x="4677926" y="1778438"/>
              <a:ext cx="2388278" cy="369332"/>
              <a:chOff x="4677926" y="1778438"/>
              <a:chExt cx="2388278" cy="36933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4376037-60EA-3EDB-FFEA-232447F9E99A}"/>
                  </a:ext>
                </a:extLst>
              </p:cNvPr>
              <p:cNvSpPr/>
              <p:nvPr/>
            </p:nvSpPr>
            <p:spPr>
              <a:xfrm>
                <a:off x="4677926" y="1796058"/>
                <a:ext cx="2388278" cy="33409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B093FA-2C3C-93E7-F295-19F9CE8481BF}"/>
                  </a:ext>
                </a:extLst>
              </p:cNvPr>
              <p:cNvSpPr txBox="1"/>
              <p:nvPr/>
            </p:nvSpPr>
            <p:spPr>
              <a:xfrm>
                <a:off x="5011068" y="1778438"/>
                <a:ext cx="2055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$267M (Annual)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B087D7-B667-CC99-BEAD-7EC105C027D3}"/>
                </a:ext>
              </a:extLst>
            </p:cNvPr>
            <p:cNvSpPr txBox="1"/>
            <p:nvPr/>
          </p:nvSpPr>
          <p:spPr>
            <a:xfrm>
              <a:off x="4507609" y="1519059"/>
              <a:ext cx="27289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846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TOTAL SOCIAL COST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FA663F-8EA1-EA30-7F50-CEE8A5A857EC}"/>
              </a:ext>
            </a:extLst>
          </p:cNvPr>
          <p:cNvGrpSpPr/>
          <p:nvPr/>
        </p:nvGrpSpPr>
        <p:grpSpPr>
          <a:xfrm>
            <a:off x="4741" y="2586237"/>
            <a:ext cx="11975831" cy="3274021"/>
            <a:chOff x="4741" y="2338587"/>
            <a:chExt cx="11975831" cy="32740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30B7C1-7364-B5DF-60DE-7E2EF90A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9782" t="17951"/>
            <a:stretch/>
          </p:blipFill>
          <p:spPr>
            <a:xfrm>
              <a:off x="1700784" y="2338587"/>
              <a:ext cx="10279788" cy="32740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6E7BDD-6708-07B3-90DF-EE4360E00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9878"/>
            <a:stretch/>
          </p:blipFill>
          <p:spPr>
            <a:xfrm>
              <a:off x="5362872" y="2377875"/>
              <a:ext cx="1807800" cy="92017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2D6A40-1403-D055-0A4D-D66D50AF23CA}"/>
                </a:ext>
              </a:extLst>
            </p:cNvPr>
            <p:cNvSpPr txBox="1"/>
            <p:nvPr/>
          </p:nvSpPr>
          <p:spPr>
            <a:xfrm>
              <a:off x="4741" y="4124497"/>
              <a:ext cx="232767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39.8M more auto trips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(248M Additional Regional Vehicle Miles Traveled)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51D79B6D-6902-5AB1-F4D7-4152CE57F236}"/>
                </a:ext>
              </a:extLst>
            </p:cNvPr>
            <p:cNvSpPr/>
            <p:nvPr/>
          </p:nvSpPr>
          <p:spPr>
            <a:xfrm>
              <a:off x="2212846" y="3667494"/>
              <a:ext cx="768097" cy="747932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 w="571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6" descr="Traffic Icons Stock Vector Illustration 193558376 : Shutterstock">
              <a:extLst>
                <a:ext uri="{FF2B5EF4-FFF2-40B4-BE49-F238E27FC236}">
                  <a16:creationId xmlns:a16="http://schemas.microsoft.com/office/drawing/2014/main" id="{6871DD22-66A3-41EE-BC13-0EE593261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6" y="256247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D85CA4-E23B-602D-48FF-5F86ADFC26AB}"/>
                </a:ext>
              </a:extLst>
            </p:cNvPr>
            <p:cNvSpPr txBox="1"/>
            <p:nvPr/>
          </p:nvSpPr>
          <p:spPr>
            <a:xfrm>
              <a:off x="3199475" y="3609769"/>
              <a:ext cx="15988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2284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$112.2M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16121B-84A0-CAC3-071C-CB1254D5F216}"/>
                </a:ext>
              </a:extLst>
            </p:cNvPr>
            <p:cNvSpPr txBox="1"/>
            <p:nvPr/>
          </p:nvSpPr>
          <p:spPr>
            <a:xfrm>
              <a:off x="5467341" y="3609769"/>
              <a:ext cx="15988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2284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$51.6M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634A9A-681B-E6DB-590B-5AB958573840}"/>
                </a:ext>
              </a:extLst>
            </p:cNvPr>
            <p:cNvSpPr txBox="1"/>
            <p:nvPr/>
          </p:nvSpPr>
          <p:spPr>
            <a:xfrm>
              <a:off x="7735207" y="3609769"/>
              <a:ext cx="15988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2284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$62.1M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D50015-EFDA-EEF1-B200-7BD1CEF8C2F0}"/>
                </a:ext>
              </a:extLst>
            </p:cNvPr>
            <p:cNvSpPr txBox="1"/>
            <p:nvPr/>
          </p:nvSpPr>
          <p:spPr>
            <a:xfrm>
              <a:off x="10003073" y="3609769"/>
              <a:ext cx="15988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22284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$41.4M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B61484-8684-C08A-1E93-2C0186325321}"/>
                </a:ext>
              </a:extLst>
            </p:cNvPr>
            <p:cNvSpPr txBox="1"/>
            <p:nvPr/>
          </p:nvSpPr>
          <p:spPr>
            <a:xfrm>
              <a:off x="4049820" y="4197687"/>
              <a:ext cx="90926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3846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$43.2M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04DB44-E49E-D92C-E208-20D40D839B7A}"/>
                </a:ext>
              </a:extLst>
            </p:cNvPr>
            <p:cNvSpPr txBox="1"/>
            <p:nvPr/>
          </p:nvSpPr>
          <p:spPr>
            <a:xfrm>
              <a:off x="11265694" y="4712756"/>
              <a:ext cx="50006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3846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21.5%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A44936-0B1A-48FE-06FF-B26689B52EBC}"/>
                </a:ext>
              </a:extLst>
            </p:cNvPr>
            <p:cNvSpPr txBox="1"/>
            <p:nvPr/>
          </p:nvSpPr>
          <p:spPr>
            <a:xfrm>
              <a:off x="3001415" y="4197687"/>
              <a:ext cx="90926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38464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$69.0M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769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2823B-5374-FCE0-0180-FB02BBF363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Increased property tax burden across all jurisdictions, particularly local school districts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5AFA8-A300-A41E-7A0F-211EAFC2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11136086" cy="445863"/>
          </a:xfrm>
        </p:spPr>
        <p:txBody>
          <a:bodyPr>
            <a:normAutofit fontScale="90000"/>
          </a:bodyPr>
          <a:lstStyle/>
          <a:p>
            <a:r>
              <a:rPr lang="en-US" dirty="0"/>
              <a:t>Disinvestment in transit leads to decreased state and local tax revenue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74714-C195-C52F-D7B3-AD52888EA4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7403-B3F8-F4EA-6B61-8D748FE6B9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FFA56446-79B2-A75D-178D-1E4C1B5B668C}"/>
              </a:ext>
            </a:extLst>
          </p:cNvPr>
          <p:cNvGraphicFramePr>
            <a:graphicFrameLocks/>
          </p:cNvGraphicFramePr>
          <p:nvPr/>
        </p:nvGraphicFramePr>
        <p:xfrm>
          <a:off x="994285" y="2512410"/>
          <a:ext cx="5714424" cy="2799280"/>
        </p:xfrm>
        <a:graphic>
          <a:graphicData uri="http://schemas.openxmlformats.org/drawingml/2006/table">
            <a:tbl>
              <a:tblPr/>
              <a:tblGrid>
                <a:gridCol w="1394352">
                  <a:extLst>
                    <a:ext uri="{9D8B030D-6E8A-4147-A177-3AD203B41FA5}">
                      <a16:colId xmlns:a16="http://schemas.microsoft.com/office/drawing/2014/main" val="826209812"/>
                    </a:ext>
                  </a:extLst>
                </a:gridCol>
                <a:gridCol w="765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1421">
                  <a:extLst>
                    <a:ext uri="{9D8B030D-6E8A-4147-A177-3AD203B41FA5}">
                      <a16:colId xmlns:a16="http://schemas.microsoft.com/office/drawing/2014/main" val="2371706908"/>
                    </a:ext>
                  </a:extLst>
                </a:gridCol>
              </a:tblGrid>
              <a:tr h="5963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70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1245" marR="91245" marT="45623" marB="45623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rtl="0" eaLnBrk="1" fontAlgn="b" latinLnBrk="0" hangingPunct="1"/>
                      <a:r>
                        <a:rPr lang="en-US" sz="1700" b="1" u="none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245" marR="91245" marT="45623" marB="45623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0" eaLnBrk="1" fontAlgn="b" latinLnBrk="0" hangingPunct="1"/>
                      <a:r>
                        <a:rPr lang="en-US" sz="1700" b="1" u="none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 Districts</a:t>
                      </a:r>
                    </a:p>
                  </a:txBody>
                  <a:tcPr marL="91245" marR="91245" marT="45623" marB="45623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rtl="0" eaLnBrk="1" fontAlgn="b" latinLnBrk="0" hangingPunct="1"/>
                      <a:r>
                        <a:rPr lang="en-US" sz="1700" b="1" u="none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Municipalities</a:t>
                      </a:r>
                    </a:p>
                  </a:txBody>
                  <a:tcPr marL="91245" marR="91245" marT="45623" marB="45623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rtl="0" eaLnBrk="1" fontAlgn="b" latinLnBrk="0" hangingPunct="1"/>
                      <a:r>
                        <a:rPr lang="en-US" sz="1700" b="1" u="none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</a:t>
                      </a:r>
                    </a:p>
                  </a:txBody>
                  <a:tcPr marL="91245" marR="91245" marT="45623" marB="45623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7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Bucks</a:t>
                      </a:r>
                    </a:p>
                  </a:txBody>
                  <a:tcPr marL="91245" marR="91245" marT="45623" marB="45623" anchor="ctr">
                    <a:lnL w="12700" cmpd="sng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defTabSz="798513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($3)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($2)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($0.3)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(0.4)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-339725" algn="l" fontAlgn="b"/>
                      <a:r>
                        <a:rPr lang="en-US" sz="17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Chester</a:t>
                      </a:r>
                    </a:p>
                  </a:txBody>
                  <a:tcPr marL="91245" marR="91245" marT="45623" marB="45623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($55)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($45)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($4)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($7)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-339725" algn="l" fontAlgn="b"/>
                      <a:r>
                        <a:rPr lang="en-US" sz="17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Delaware</a:t>
                      </a:r>
                    </a:p>
                  </a:txBody>
                  <a:tcPr marL="91245" marR="91245" marT="45623" marB="45623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($16)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($11)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($3)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($2)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692335"/>
                  </a:ext>
                </a:extLst>
              </a:tr>
              <a:tr h="364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-339725" algn="l" fontAlgn="b"/>
                      <a:r>
                        <a:rPr lang="en-US" sz="17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Montgomery</a:t>
                      </a:r>
                    </a:p>
                  </a:txBody>
                  <a:tcPr marL="91245" marR="91245" marT="45623" marB="45623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($115)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($90)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($12)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($12)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660087"/>
                  </a:ext>
                </a:extLst>
              </a:tr>
              <a:tr h="364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-339725" algn="l" fontAlgn="b"/>
                      <a:r>
                        <a:rPr lang="en-US" sz="17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Philadelphia</a:t>
                      </a:r>
                    </a:p>
                  </a:txBody>
                  <a:tcPr marL="91245" marR="91245" marT="45623" marB="45623" anchor="ctr">
                    <a:lnL w="12700" cmpd="sng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($107)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($59)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700" b="0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($49)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endParaRPr lang="en-US" sz="1700" b="0" i="0" u="none" strike="noStrike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38F83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-339725" algn="l" fontAlgn="b"/>
                      <a:r>
                        <a:rPr lang="en-US" sz="17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1245" marR="91245" marT="45623" marB="45623" anchor="ctr">
                    <a:lnL w="12700" cmpd="sng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ctr"/>
                      <a:r>
                        <a:rPr lang="en-US" sz="1700" b="1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($296)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63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ctr"/>
                      <a:r>
                        <a:rPr lang="en-US" sz="1700" b="1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($207)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ctr"/>
                      <a:r>
                        <a:rPr lang="en-US" sz="1700" b="1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($67)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ctr"/>
                      <a:r>
                        <a:rPr lang="en-US" sz="1700" b="1" i="0" u="none" strike="noStrike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($22)</a:t>
                      </a:r>
                    </a:p>
                  </a:txBody>
                  <a:tcPr marL="91245" marR="91245" marT="45623" marB="45623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C8A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5C3A679-9F63-9AB4-9CB7-A74D00C6A6BD}"/>
              </a:ext>
            </a:extLst>
          </p:cNvPr>
          <p:cNvSpPr txBox="1"/>
          <p:nvPr/>
        </p:nvSpPr>
        <p:spPr>
          <a:xfrm>
            <a:off x="1428407" y="1709198"/>
            <a:ext cx="4907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Residential Property Tax Revenue Losses from Service Reductions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0632CD35-9779-1FB2-AB9D-C0B3CA01F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65" y="3099638"/>
            <a:ext cx="4262536" cy="187357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/>
              <a:t>Commercial Property Value At Risk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/>
              <a:t>Property tax revenue loss forecasts do not account for reduction in commercial property value, which account for </a:t>
            </a:r>
            <a:r>
              <a:rPr lang="en-US" sz="1800" b="1"/>
              <a:t>$73 billion in assessed value around stations that will be closed</a:t>
            </a:r>
            <a:r>
              <a:rPr lang="en-US" sz="1800"/>
              <a:t> – all of which is at risk without transit. </a:t>
            </a:r>
          </a:p>
        </p:txBody>
      </p:sp>
    </p:spTree>
    <p:extLst>
      <p:ext uri="{BB962C8B-B14F-4D97-AF65-F5344CB8AC3E}">
        <p14:creationId xmlns:p14="http://schemas.microsoft.com/office/powerpoint/2010/main" val="714205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7403-B3F8-F4EA-6B61-8D748FE6B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C15F7-FE78-2F91-F594-62C7915AC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09502"/>
            <a:ext cx="3932237" cy="1071705"/>
          </a:xfrm>
        </p:spPr>
        <p:txBody>
          <a:bodyPr/>
          <a:lstStyle/>
          <a:p>
            <a:r>
              <a:rPr lang="en-US" b="0" dirty="0"/>
              <a:t>SEPTA receives less capital AND operating funds per capita than any of our peers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071084B-C72C-2336-F4A9-068C7485C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3932237" cy="2373959"/>
          </a:xfrm>
        </p:spPr>
        <p:txBody>
          <a:bodyPr>
            <a:normAutofit/>
          </a:bodyPr>
          <a:lstStyle/>
          <a:p>
            <a:r>
              <a:rPr lang="en-US" sz="2400" dirty="0"/>
              <a:t>SEPTA was created to maintain our region’s transit system but was never given adequate funding to meet this challenge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74714-C195-C52F-D7B3-AD52888EA4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aph of a bar graph&#10;&#10;Description automatically generated">
            <a:extLst>
              <a:ext uri="{FF2B5EF4-FFF2-40B4-BE49-F238E27FC236}">
                <a16:creationId xmlns:a16="http://schemas.microsoft.com/office/drawing/2014/main" id="{AC88C1AF-1E28-369A-0CA7-AA029BF2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8" y="810533"/>
            <a:ext cx="6409718" cy="486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0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E53EF-C6A5-25E6-96C5-FC373819B8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733A4-B8F7-79AC-D393-D8F0D9732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91A1749-B1BA-BB1F-C078-926B8D09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3932237" cy="1804791"/>
          </a:xfrm>
        </p:spPr>
        <p:txBody>
          <a:bodyPr>
            <a:noAutofit/>
          </a:bodyPr>
          <a:lstStyle/>
          <a:p>
            <a:r>
              <a:rPr lang="en-US" sz="2400" dirty="0"/>
              <a:t>Over the last decade, peer regions have invested twice as much in their transit system compared to Southeastern 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62EC2-0808-8AED-38B5-AE36C850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72"/>
          <a:stretch/>
        </p:blipFill>
        <p:spPr>
          <a:xfrm>
            <a:off x="5409939" y="811763"/>
            <a:ext cx="6041803" cy="4906056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A98BD327-95F8-6AE2-A5B7-0C7731408608}"/>
              </a:ext>
            </a:extLst>
          </p:cNvPr>
          <p:cNvSpPr txBox="1">
            <a:spLocks/>
          </p:cNvSpPr>
          <p:nvPr/>
        </p:nvSpPr>
        <p:spPr>
          <a:xfrm>
            <a:off x="838200" y="2709502"/>
            <a:ext cx="3932237" cy="1071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Infrastructure debt continues to accumulate year after year without investment</a:t>
            </a:r>
          </a:p>
        </p:txBody>
      </p:sp>
    </p:spTree>
    <p:extLst>
      <p:ext uri="{BB962C8B-B14F-4D97-AF65-F5344CB8AC3E}">
        <p14:creationId xmlns:p14="http://schemas.microsoft.com/office/powerpoint/2010/main" val="2949632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PAX 164">
            <a:extLst>
              <a:ext uri="{FF2B5EF4-FFF2-40B4-BE49-F238E27FC236}">
                <a16:creationId xmlns:a16="http://schemas.microsoft.com/office/drawing/2014/main" id="{2641E638-724E-2C54-4B96-779D241F3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r="-1" b="5569"/>
          <a:stretch/>
        </p:blipFill>
        <p:spPr bwMode="auto">
          <a:xfrm>
            <a:off x="5984905" y="1948308"/>
            <a:ext cx="5368895" cy="402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ailPictures.Net Photo: SPAX 188 SEPTA Silverliner IV MU at Philadelphia,  Pennsylvania by Tom Nelligan">
            <a:extLst>
              <a:ext uri="{FF2B5EF4-FFF2-40B4-BE49-F238E27FC236}">
                <a16:creationId xmlns:a16="http://schemas.microsoft.com/office/drawing/2014/main" id="{DD7AF167-BAE8-347C-09A8-C41FDF6ED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r="-562" b="6038"/>
          <a:stretch/>
        </p:blipFill>
        <p:spPr bwMode="auto">
          <a:xfrm>
            <a:off x="838200" y="1948308"/>
            <a:ext cx="5082979" cy="402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15BBD-61F5-1773-89D8-9FF33E56F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Two out of Three Regional Rail Cars are from 1970s – when Nixon was President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E149C8-C5DF-14DF-B209-5E04642B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SEPTA operates one of the oldest rail fleets in the country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0F9B-F4FC-80F6-BC99-9A7F46E37D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93DB-0D65-09F5-EEA3-4530CF5368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3B217A-E4A8-EF43-92FE-1E715E145867}"/>
              </a:ext>
            </a:extLst>
          </p:cNvPr>
          <p:cNvSpPr/>
          <p:nvPr/>
        </p:nvSpPr>
        <p:spPr>
          <a:xfrm>
            <a:off x="866774" y="1969738"/>
            <a:ext cx="995317" cy="41433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C9AE69-CA4F-E2B2-825C-AED8D08129F1}"/>
              </a:ext>
            </a:extLst>
          </p:cNvPr>
          <p:cNvSpPr/>
          <p:nvPr/>
        </p:nvSpPr>
        <p:spPr>
          <a:xfrm>
            <a:off x="6012065" y="1969738"/>
            <a:ext cx="995317" cy="41433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1ECA7-6D89-F0EC-831A-1553B126B8CF}"/>
              </a:ext>
            </a:extLst>
          </p:cNvPr>
          <p:cNvGrpSpPr/>
          <p:nvPr/>
        </p:nvGrpSpPr>
        <p:grpSpPr>
          <a:xfrm>
            <a:off x="3341587" y="2606214"/>
            <a:ext cx="1391376" cy="1314836"/>
            <a:chOff x="3341587" y="2606214"/>
            <a:chExt cx="1391376" cy="13148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47874F-908E-B6BC-D320-4C7C74F1000A}"/>
                </a:ext>
              </a:extLst>
            </p:cNvPr>
            <p:cNvSpPr/>
            <p:nvPr/>
          </p:nvSpPr>
          <p:spPr>
            <a:xfrm>
              <a:off x="3341587" y="2606214"/>
              <a:ext cx="1391376" cy="34470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CA3E27"/>
              </a:solidFill>
              <a:prstDash val="solid"/>
              <a:miter lim="800000"/>
            </a:ln>
            <a:effectLst/>
          </p:spPr>
          <p:txBody>
            <a:bodyPr t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222845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Train  #164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327256F-5D4A-7CCA-DB44-01DB9C29CD3E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969250"/>
              <a:ext cx="0" cy="951800"/>
            </a:xfrm>
            <a:prstGeom prst="line">
              <a:avLst/>
            </a:prstGeom>
            <a:noFill/>
            <a:ln w="38100" cap="flat" cmpd="sng" algn="ctr">
              <a:solidFill>
                <a:srgbClr val="CA3E27"/>
              </a:solidFill>
              <a:prstDash val="sysDot"/>
              <a:miter lim="800000"/>
              <a:tailEnd type="oval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BCC694-2182-D6B4-8D2D-D982E14937ED}"/>
              </a:ext>
            </a:extLst>
          </p:cNvPr>
          <p:cNvGrpSpPr/>
          <p:nvPr/>
        </p:nvGrpSpPr>
        <p:grpSpPr>
          <a:xfrm>
            <a:off x="8669352" y="2606214"/>
            <a:ext cx="1391376" cy="1314836"/>
            <a:chOff x="3341587" y="2606214"/>
            <a:chExt cx="1391376" cy="131483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C3B6201-4735-A67C-18B1-1402613FED42}"/>
                </a:ext>
              </a:extLst>
            </p:cNvPr>
            <p:cNvSpPr/>
            <p:nvPr/>
          </p:nvSpPr>
          <p:spPr>
            <a:xfrm>
              <a:off x="3341587" y="2606214"/>
              <a:ext cx="1391376" cy="34470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CA3E27"/>
              </a:solidFill>
              <a:prstDash val="solid"/>
              <a:miter lim="800000"/>
            </a:ln>
            <a:effectLst/>
          </p:spPr>
          <p:txBody>
            <a:bodyPr t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222845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Train  #164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A4C905-875B-2957-0B63-06B50AA55A8C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969250"/>
              <a:ext cx="0" cy="951800"/>
            </a:xfrm>
            <a:prstGeom prst="line">
              <a:avLst/>
            </a:prstGeom>
            <a:noFill/>
            <a:ln w="38100" cap="flat" cmpd="sng" algn="ctr">
              <a:solidFill>
                <a:srgbClr val="CA3E27"/>
              </a:solidFill>
              <a:prstDash val="sysDot"/>
              <a:miter lim="800000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97212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AEDD1AB-4F74-9160-27AA-64C1678D9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9ABAAFD-ACD8-DF7A-BC09-49037173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Fare Gates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7F02-A6D8-404B-201D-99C4F5DA65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4B93-A43F-F80D-5C7D-8385EF2F27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18</a:t>
            </a:fld>
            <a:endParaRPr lang="en-US"/>
          </a:p>
        </p:txBody>
      </p:sp>
      <p:pic>
        <p:nvPicPr>
          <p:cNvPr id="35" name="Picture 34" descr="A person using a ticket machine&#10;&#10;AI-generated content may be incorrect.">
            <a:extLst>
              <a:ext uri="{FF2B5EF4-FFF2-40B4-BE49-F238E27FC236}">
                <a16:creationId xmlns:a16="http://schemas.microsoft.com/office/drawing/2014/main" id="{3744368D-2884-8AEF-24F6-7D9D5E487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2" y="781303"/>
            <a:ext cx="8514512" cy="5679180"/>
          </a:xfrm>
          <a:prstGeom prst="rect">
            <a:avLst/>
          </a:prstGeom>
        </p:spPr>
      </p:pic>
      <p:pic>
        <p:nvPicPr>
          <p:cNvPr id="37" name="Picture 36" descr="A group of metal turnstiles&#10;&#10;AI-generated content may be incorrect.">
            <a:extLst>
              <a:ext uri="{FF2B5EF4-FFF2-40B4-BE49-F238E27FC236}">
                <a16:creationId xmlns:a16="http://schemas.microsoft.com/office/drawing/2014/main" id="{56AAFBDA-F04A-2ECA-9212-993F35561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r="19635"/>
          <a:stretch>
            <a:fillRect/>
          </a:stretch>
        </p:blipFill>
        <p:spPr>
          <a:xfrm>
            <a:off x="228601" y="3207144"/>
            <a:ext cx="2992581" cy="28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61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AEDD1AB-4F74-9160-27AA-64C1678D9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9ABAAFD-ACD8-DF7A-BC09-49037173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Renovated 30</a:t>
            </a:r>
            <a:r>
              <a:rPr lang="en-US" baseline="30000" dirty="0"/>
              <a:t>th</a:t>
            </a:r>
            <a:r>
              <a:rPr lang="en-US" dirty="0"/>
              <a:t> Street Station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7F02-A6D8-404B-201D-99C4F5DA65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4B93-A43F-F80D-5C7D-8385EF2F27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19</a:t>
            </a:fld>
            <a:endParaRPr lang="en-US"/>
          </a:p>
        </p:txBody>
      </p:sp>
      <p:pic>
        <p:nvPicPr>
          <p:cNvPr id="33" name="Picture 32" descr="A building with a covered entrance&#10;&#10;AI-generated content may be incorrect.">
            <a:extLst>
              <a:ext uri="{FF2B5EF4-FFF2-40B4-BE49-F238E27FC236}">
                <a16:creationId xmlns:a16="http://schemas.microsoft.com/office/drawing/2014/main" id="{BE575E6F-D752-B486-DE1D-B6E7F3D93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82" y="1616075"/>
            <a:ext cx="7658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0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59ECA9-1F6B-1ED0-777A-4BBFAF127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/>
                <a:ea typeface="Open Sans"/>
                <a:cs typeface="Open Sans"/>
              </a:rPr>
              <a:t>FY2025 balanced with </a:t>
            </a:r>
            <a:r>
              <a:rPr lang="en-US" dirty="0">
                <a:latin typeface="Aptos Display"/>
                <a:ea typeface="Open Sans"/>
                <a:cs typeface="Open Sans"/>
              </a:rPr>
              <a:t>Highway Flex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/>
                <a:ea typeface="Open Sans"/>
                <a:cs typeface="Open Sans"/>
              </a:rPr>
              <a:t>, fare increase and fiscal </a:t>
            </a:r>
            <a:r>
              <a:rPr lang="en-US" dirty="0">
                <a:latin typeface="Aptos Display"/>
                <a:ea typeface="Open Sans"/>
                <a:cs typeface="Open Sans"/>
              </a:rPr>
              <a:t>d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 Display"/>
                <a:ea typeface="Open Sans"/>
                <a:cs typeface="Open Sans"/>
              </a:rPr>
              <a:t>iscipline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Display"/>
              <a:ea typeface="Open Sans"/>
              <a:cs typeface="Open San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8B75DDC-B318-E42D-7AFD-EAD51F21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/>
              </a:rPr>
              <a:t>SEPTA has worked to piece together its budget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5A1652-E0C7-CD3D-2F3E-398D9C6977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2DFB44-EE13-D108-90AA-4AB1A4B195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9B6864E-594A-CAD6-ED91-D61CDECA7962}"/>
              </a:ext>
            </a:extLst>
          </p:cNvPr>
          <p:cNvGraphicFramePr/>
          <p:nvPr/>
        </p:nvGraphicFramePr>
        <p:xfrm>
          <a:off x="600662" y="1567095"/>
          <a:ext cx="10990675" cy="4654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4605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AEDD1AB-4F74-9160-27AA-64C1678D9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9ABAAFD-ACD8-DF7A-BC09-49037173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Renovated 30</a:t>
            </a:r>
            <a:r>
              <a:rPr lang="en-US" baseline="30000" dirty="0"/>
              <a:t>th</a:t>
            </a:r>
            <a:r>
              <a:rPr lang="en-US" dirty="0"/>
              <a:t> Street Station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7F02-A6D8-404B-201D-99C4F5DA65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4B93-A43F-F80D-5C7D-8385EF2F27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20</a:t>
            </a:fld>
            <a:endParaRPr lang="en-US"/>
          </a:p>
        </p:txBody>
      </p:sp>
      <p:pic>
        <p:nvPicPr>
          <p:cNvPr id="27" name="Picture 26" descr="People walking in a building&#10;&#10;AI-generated content may be incorrect.">
            <a:extLst>
              <a:ext uri="{FF2B5EF4-FFF2-40B4-BE49-F238E27FC236}">
                <a16:creationId xmlns:a16="http://schemas.microsoft.com/office/drawing/2014/main" id="{213091C7-FA84-98F7-9580-9AFF8E11E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703" y="0"/>
            <a:ext cx="5143500" cy="6858000"/>
          </a:xfrm>
          <a:prstGeom prst="rect">
            <a:avLst/>
          </a:prstGeom>
        </p:spPr>
      </p:pic>
      <p:pic>
        <p:nvPicPr>
          <p:cNvPr id="31" name="Picture 30" descr="A person walking in a subway station&#10;&#10;AI-generated content may be incorrect.">
            <a:extLst>
              <a:ext uri="{FF2B5EF4-FFF2-40B4-BE49-F238E27FC236}">
                <a16:creationId xmlns:a16="http://schemas.microsoft.com/office/drawing/2014/main" id="{69D42916-E9A0-E534-8FCE-A92B4048D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157"/>
            <a:ext cx="6379235" cy="42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12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AEDD1AB-4F74-9160-27AA-64C1678D9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9ABAAFD-ACD8-DF7A-BC09-49037173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Regional Rail Station Upgrades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7F02-A6D8-404B-201D-99C4F5DA65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4B93-A43F-F80D-5C7D-8385EF2F27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21</a:t>
            </a:fld>
            <a:endParaRPr lang="en-US"/>
          </a:p>
        </p:txBody>
      </p:sp>
      <p:pic>
        <p:nvPicPr>
          <p:cNvPr id="39" name="Picture 38" descr="A train station with a sign&#10;&#10;AI-generated content may be incorrect.">
            <a:extLst>
              <a:ext uri="{FF2B5EF4-FFF2-40B4-BE49-F238E27FC236}">
                <a16:creationId xmlns:a16="http://schemas.microsoft.com/office/drawing/2014/main" id="{9B25BDEC-3D45-9B2E-59F6-84393EA4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66141"/>
            <a:ext cx="6386945" cy="4790209"/>
          </a:xfrm>
          <a:prstGeom prst="rect">
            <a:avLst/>
          </a:prstGeom>
        </p:spPr>
      </p:pic>
      <p:pic>
        <p:nvPicPr>
          <p:cNvPr id="41" name="Picture 40" descr="A train station with a green roof&#10;&#10;AI-generated content may be incorrect.">
            <a:extLst>
              <a:ext uri="{FF2B5EF4-FFF2-40B4-BE49-F238E27FC236}">
                <a16:creationId xmlns:a16="http://schemas.microsoft.com/office/drawing/2014/main" id="{28E10F11-387D-DDEE-0B57-0C4A16226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13" y="1992411"/>
            <a:ext cx="5520787" cy="41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48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AEDD1AB-4F74-9160-27AA-64C1678D9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9ABAAFD-ACD8-DF7A-BC09-49037173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New, Modern Trolley Vehicles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7F02-A6D8-404B-201D-99C4F5DA65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4B93-A43F-F80D-5C7D-8385EF2F27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11" descr="A train on the road&#10;&#10;AI-generated content may be incorrect.">
            <a:extLst>
              <a:ext uri="{FF2B5EF4-FFF2-40B4-BE49-F238E27FC236}">
                <a16:creationId xmlns:a16="http://schemas.microsoft.com/office/drawing/2014/main" id="{8C3253B6-E668-B107-75A2-D8349E682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/>
          <a:stretch>
            <a:fillRect/>
          </a:stretch>
        </p:blipFill>
        <p:spPr>
          <a:xfrm>
            <a:off x="248162" y="1486765"/>
            <a:ext cx="7580875" cy="4946010"/>
          </a:xfrm>
          <a:prstGeom prst="rect">
            <a:avLst/>
          </a:prstGeom>
        </p:spPr>
      </p:pic>
      <p:pic>
        <p:nvPicPr>
          <p:cNvPr id="3" name="Picture 2" descr="A person standing in a wheelchair in a train&#10;&#10;AI-generated content may be incorrect.">
            <a:extLst>
              <a:ext uri="{FF2B5EF4-FFF2-40B4-BE49-F238E27FC236}">
                <a16:creationId xmlns:a16="http://schemas.microsoft.com/office/drawing/2014/main" id="{DB65A23A-E96A-ADF6-8CD1-DED489C31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17" y="3535960"/>
            <a:ext cx="4539239" cy="23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0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AEDD1AB-4F74-9160-27AA-64C1678D9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9ABAAFD-ACD8-DF7A-BC09-49037173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Market Frankford Line Vehicles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7F02-A6D8-404B-201D-99C4F5DA65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4B93-A43F-F80D-5C7D-8385EF2F27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8A27E49-EA65-466A-A615-BE3BEB8CF610}" type="slidenum">
              <a:rPr lang="en-US" smtClean="0"/>
              <a:t>23</a:t>
            </a:fld>
            <a:endParaRPr lang="en-US"/>
          </a:p>
        </p:txBody>
      </p:sp>
      <p:pic>
        <p:nvPicPr>
          <p:cNvPr id="23" name="Picture 22" descr="A white train on a track&#10;&#10;AI-generated content may be incorrect.">
            <a:extLst>
              <a:ext uri="{FF2B5EF4-FFF2-40B4-BE49-F238E27FC236}">
                <a16:creationId xmlns:a16="http://schemas.microsoft.com/office/drawing/2014/main" id="{C137FA8A-B40D-FA97-AB8D-713735885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17787"/>
            <a:ext cx="7676334" cy="4567771"/>
          </a:xfrm>
          <a:prstGeom prst="rect">
            <a:avLst/>
          </a:prstGeom>
        </p:spPr>
      </p:pic>
      <p:pic>
        <p:nvPicPr>
          <p:cNvPr id="25" name="Picture 24" descr="A person walking in a train&#10;&#10;AI-generated content may be incorrect.">
            <a:extLst>
              <a:ext uri="{FF2B5EF4-FFF2-40B4-BE49-F238E27FC236}">
                <a16:creationId xmlns:a16="http://schemas.microsoft.com/office/drawing/2014/main" id="{520FC41F-6DB1-845B-D942-BBD094DC1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22" y="3429000"/>
            <a:ext cx="4239217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8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C473-1292-5565-DB3B-A2B22BD2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EC480E3-B310-5D4C-2FB8-44B0ADE7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Tri-County Suburban REALTORS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153F96-B5BF-8B37-B874-058C1BB07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EE76198-5FDD-17E6-0124-BD54102E06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Ryan Judge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B3E657-75C6-B3C4-0010-9E58787E84D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August 14, 2025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27FD8D-0D0F-72D4-C569-498DB53E2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8B8876F-EFAF-49B8-2AB4-89DC969365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60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3F7235-CAEF-91AA-6893-12A1A2CAD9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Without a permanent funding solution, SEPTA will be forced to take drastic steps to irreversibly shrink the system by 45%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9146F4-9915-C2A4-F400-D39BB7EF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/>
              </a:rPr>
              <a:t>Now, there is nothing left to cut from the budget but service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E53A60-C1A6-73CF-C012-CC9B3C2B41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65304-721E-5EE5-35BB-8CFFD4CB63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03F849-36FF-5AB0-CB8A-A09990BFC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685428"/>
            <a:ext cx="10953750" cy="440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F1C7A3-0218-5951-65F4-20A25753E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SEPTA will move forward with another fare increase that raises rates by more than 20%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FC56A1D-D8DC-D540-E848-F1AA7F53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SEPTA fares will be among the highest in the country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57AD3C-07CB-4F4A-9FB8-0493D8F09C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EA894-7057-BA40-3E13-A63E57784D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3F4E9-5A93-14C8-B2DA-F04712712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6" y="2264536"/>
            <a:ext cx="11269648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7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F6EC88-87AD-7817-0902-9FEE224E25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Followed by fare increases in September and additional service reductions in January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8454DA-6FC3-5B23-B401-672692D4C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Service reductions take effect beginning in August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2E87D-C566-F889-E306-117AD5B0FF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" t="18453" b="1539"/>
          <a:stretch/>
        </p:blipFill>
        <p:spPr>
          <a:xfrm>
            <a:off x="712365" y="1594456"/>
            <a:ext cx="10894673" cy="51516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7C27BE-4B9D-BA39-8D79-1622669DC19C}"/>
              </a:ext>
            </a:extLst>
          </p:cNvPr>
          <p:cNvSpPr txBox="1"/>
          <p:nvPr/>
        </p:nvSpPr>
        <p:spPr>
          <a:xfrm>
            <a:off x="1311503" y="1482112"/>
            <a:ext cx="4197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SEPTA FY2026 budget in effect</a:t>
            </a:r>
          </a:p>
        </p:txBody>
      </p:sp>
    </p:spTree>
    <p:extLst>
      <p:ext uri="{BB962C8B-B14F-4D97-AF65-F5344CB8AC3E}">
        <p14:creationId xmlns:p14="http://schemas.microsoft.com/office/powerpoint/2010/main" val="209454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C2056-8425-A1D0-3419-0ED7CFF12C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23F933-F3C2-9164-6EC7-F7E310DC4B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05071"/>
            <a:ext cx="3932237" cy="39003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Five Regional Rail Lines eliminated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63 Stations Closed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Service reduced on all remaining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9:00pm Curfew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special services (e.g., Flower Show)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9C6584-452B-DE7A-4C35-CA8CBFE8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6"/>
            <a:ext cx="3932237" cy="479844"/>
          </a:xfrm>
        </p:spPr>
        <p:txBody>
          <a:bodyPr/>
          <a:lstStyle/>
          <a:p>
            <a:r>
              <a:rPr lang="en-US"/>
              <a:t>Shrinking Regional Rail</a:t>
            </a:r>
          </a:p>
        </p:txBody>
      </p:sp>
      <p:pic>
        <p:nvPicPr>
          <p:cNvPr id="3" name="Content Placeholder 2" descr="A map of a train system&#10;&#10;AI-generated content may be incorrect.">
            <a:extLst>
              <a:ext uri="{FF2B5EF4-FFF2-40B4-BE49-F238E27FC236}">
                <a16:creationId xmlns:a16="http://schemas.microsoft.com/office/drawing/2014/main" id="{E96D21A7-E8F4-24A5-C4ED-ED283D5EE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80031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C5FFC-2256-0E82-F59A-6F5955855A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Many lose access to transit service all together.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6DB6A-1A2E-1D43-35FF-1CD3BBE4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Service reductions across the region start to dismantle the system.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CA8A-CED2-773C-73C7-F21D1AAA07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E78C5-884B-BC89-7F3A-294761AE5E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73A63D-1931-FB3D-B4E1-754AC8D0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47" y="1493095"/>
            <a:ext cx="7984111" cy="49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5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C10F9-ED8E-5294-9375-9CCA18186D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96A43-ADC0-C194-B97A-487DF144F5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67750D8-2667-21C6-3538-F6C5ACFFB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225"/>
            <a:ext cx="3932237" cy="1300938"/>
          </a:xfrm>
        </p:spPr>
        <p:txBody>
          <a:bodyPr>
            <a:normAutofit/>
          </a:bodyPr>
          <a:lstStyle/>
          <a:p>
            <a:r>
              <a:rPr lang="en-US"/>
              <a:t>Service cuts will reverse years of progress.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B60A20-FDD8-313C-FB65-0E5A97F4ACA5}"/>
              </a:ext>
            </a:extLst>
          </p:cNvPr>
          <p:cNvSpPr txBox="1">
            <a:spLocks/>
          </p:cNvSpPr>
          <p:nvPr/>
        </p:nvSpPr>
        <p:spPr>
          <a:xfrm>
            <a:off x="838200" y="1847461"/>
            <a:ext cx="3932237" cy="29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Largest Transit Police force in a decade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33% drop in serious crime in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100 new cleaners deployed in stations and on vehicles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Ridership growing across the system as service reliability improves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67D54A-5899-A72C-3D4C-306A486B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599" y="849085"/>
            <a:ext cx="6863815" cy="4571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587507-266E-FC88-3D78-3EEA543FA424}"/>
              </a:ext>
            </a:extLst>
          </p:cNvPr>
          <p:cNvSpPr txBox="1"/>
          <p:nvPr/>
        </p:nvSpPr>
        <p:spPr>
          <a:xfrm>
            <a:off x="5081599" y="5454620"/>
            <a:ext cx="627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Tom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Gralish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Philadelphia Inquirer</a:t>
            </a:r>
          </a:p>
        </p:txBody>
      </p:sp>
    </p:spTree>
    <p:extLst>
      <p:ext uri="{BB962C8B-B14F-4D97-AF65-F5344CB8AC3E}">
        <p14:creationId xmlns:p14="http://schemas.microsoft.com/office/powerpoint/2010/main" val="187652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aph of a bus&#10;&#10;AI-generated content may be incorrect.">
            <a:extLst>
              <a:ext uri="{FF2B5EF4-FFF2-40B4-BE49-F238E27FC236}">
                <a16:creationId xmlns:a16="http://schemas.microsoft.com/office/drawing/2014/main" id="{A97AE3E2-513A-A79D-F22E-1340E7207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50" y="2107868"/>
            <a:ext cx="3753786" cy="352006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2823B-5374-FCE0-0180-FB02BBF363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883020"/>
            <a:ext cx="10638453" cy="414338"/>
          </a:xfrm>
        </p:spPr>
        <p:txBody>
          <a:bodyPr/>
          <a:lstStyle/>
          <a:p>
            <a:r>
              <a:rPr lang="en-US"/>
              <a:t>Years of lean operations &amp; implementation of best practices makes SEPTA a leader.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5AFA8-A300-A41E-7A0F-211EAFC2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5225"/>
            <a:ext cx="10990943" cy="445863"/>
          </a:xfrm>
        </p:spPr>
        <p:txBody>
          <a:bodyPr>
            <a:normAutofit fontScale="90000"/>
          </a:bodyPr>
          <a:lstStyle/>
          <a:p>
            <a:r>
              <a:rPr lang="en-US"/>
              <a:t>SEPTA moves people more efficiently than nearly any U.S. transit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74714-C195-C52F-D7B3-AD52888EA4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7403-B3F8-F4EA-6B61-8D748FE6B9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27E49-EA65-466A-A615-BE3BEB8CF6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228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aph of a passenger rail&#10;&#10;AI-generated content may be incorrect.">
            <a:extLst>
              <a:ext uri="{FF2B5EF4-FFF2-40B4-BE49-F238E27FC236}">
                <a16:creationId xmlns:a16="http://schemas.microsoft.com/office/drawing/2014/main" id="{0D26D9A6-1968-8C9B-6050-2D4B42558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5" y="2107868"/>
            <a:ext cx="3753786" cy="3503860"/>
          </a:xfrm>
          <a:prstGeom prst="rect">
            <a:avLst/>
          </a:prstGeom>
        </p:spPr>
      </p:pic>
      <p:pic>
        <p:nvPicPr>
          <p:cNvPr id="13" name="Picture 12" descr="A graph of heavy rail operating cost&#10;&#10;AI-generated content may be incorrect.">
            <a:extLst>
              <a:ext uri="{FF2B5EF4-FFF2-40B4-BE49-F238E27FC236}">
                <a16:creationId xmlns:a16="http://schemas.microsoft.com/office/drawing/2014/main" id="{B5A7B9D9-7808-B080-2C16-7229B85D0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1" y="2107868"/>
            <a:ext cx="3637780" cy="3326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8771E-F4C1-EB69-7003-4F9AEA4C6763}"/>
              </a:ext>
            </a:extLst>
          </p:cNvPr>
          <p:cNvSpPr txBox="1"/>
          <p:nvPr/>
        </p:nvSpPr>
        <p:spPr>
          <a:xfrm>
            <a:off x="8564451" y="5845539"/>
            <a:ext cx="326183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8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Transit Database (NTD), 2023</a:t>
            </a:r>
          </a:p>
        </p:txBody>
      </p:sp>
    </p:spTree>
    <p:extLst>
      <p:ext uri="{BB962C8B-B14F-4D97-AF65-F5344CB8AC3E}">
        <p14:creationId xmlns:p14="http://schemas.microsoft.com/office/powerpoint/2010/main" val="2940651182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s">
  <a:themeElements>
    <a:clrScheme name="SEPTA - StratPlan">
      <a:dk1>
        <a:srgbClr val="222845"/>
      </a:dk1>
      <a:lt1>
        <a:srgbClr val="FFFFFF"/>
      </a:lt1>
      <a:dk2>
        <a:srgbClr val="222845"/>
      </a:dk2>
      <a:lt2>
        <a:srgbClr val="F5FBFE"/>
      </a:lt2>
      <a:accent1>
        <a:srgbClr val="0F9CD8"/>
      </a:accent1>
      <a:accent2>
        <a:srgbClr val="B7DBF4"/>
      </a:accent2>
      <a:accent3>
        <a:srgbClr val="ACD154"/>
      </a:accent3>
      <a:accent4>
        <a:srgbClr val="FFD24F"/>
      </a:accent4>
      <a:accent5>
        <a:srgbClr val="DF8025"/>
      </a:accent5>
      <a:accent6>
        <a:srgbClr val="CA3E27"/>
      </a:accent6>
      <a:hlink>
        <a:srgbClr val="0563C1"/>
      </a:hlink>
      <a:folHlink>
        <a:srgbClr val="0563C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PTA_Slide-Template" id="{7BC0BF3E-A562-4B03-97AC-FCD972AD2E71}" vid="{83411F51-0E7E-4054-B233-8134B48A1D7E}"/>
    </a:ext>
  </a:extLst>
</a:theme>
</file>

<file path=ppt/theme/theme2.xml><?xml version="1.0" encoding="utf-8"?>
<a:theme xmlns:a="http://schemas.openxmlformats.org/drawingml/2006/main" name="2_Light">
  <a:themeElements>
    <a:clrScheme name="SEPTA - StratPlan">
      <a:dk1>
        <a:srgbClr val="222845"/>
      </a:dk1>
      <a:lt1>
        <a:srgbClr val="FFFFFF"/>
      </a:lt1>
      <a:dk2>
        <a:srgbClr val="222845"/>
      </a:dk2>
      <a:lt2>
        <a:srgbClr val="F5FBFE"/>
      </a:lt2>
      <a:accent1>
        <a:srgbClr val="0F9CD8"/>
      </a:accent1>
      <a:accent2>
        <a:srgbClr val="B7DBF4"/>
      </a:accent2>
      <a:accent3>
        <a:srgbClr val="ACD154"/>
      </a:accent3>
      <a:accent4>
        <a:srgbClr val="FFD24F"/>
      </a:accent4>
      <a:accent5>
        <a:srgbClr val="DF8025"/>
      </a:accent5>
      <a:accent6>
        <a:srgbClr val="CA3E27"/>
      </a:accent6>
      <a:hlink>
        <a:srgbClr val="0563C1"/>
      </a:hlink>
      <a:folHlink>
        <a:srgbClr val="0563C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PTA_Slide-Template" id="{7BC0BF3E-A562-4B03-97AC-FCD972AD2E71}" vid="{723D71AA-05B9-45F5-886A-9382CD1124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175">
    <a:majorFont>
      <a:latin typeface="Franklin Gothic Demi"/>
      <a:ea typeface=""/>
      <a:cs typeface=""/>
    </a:majorFont>
    <a:minorFont>
      <a:latin typeface="Franklin Gothic Book"/>
      <a:ea typeface=""/>
      <a:cs typeface=""/>
    </a:minorFont>
  </a:fontScheme>
  <a:fmtScheme name="Glossy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12700" cap="flat" cmpd="sng" algn="ctr">
        <a:solidFill>
          <a:schemeClr val="phClr">
            <a:tint val="95000"/>
            <a:shade val="95000"/>
            <a:satMod val="120000"/>
          </a:schemeClr>
        </a:solidFill>
        <a:prstDash val="solid"/>
      </a:ln>
      <a:ln w="55000" cap="flat" cmpd="thickThin" algn="ctr">
        <a:solidFill>
          <a:schemeClr val="phClr">
            <a:tint val="90000"/>
            <a:satMod val="130000"/>
          </a:schemeClr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9FE3FFB77540409205093821ED9D13" ma:contentTypeVersion="18" ma:contentTypeDescription="Create a new document." ma:contentTypeScope="" ma:versionID="eeb35a82d0c15a7fefddbe648fd977c2">
  <xsd:schema xmlns:xsd="http://www.w3.org/2001/XMLSchema" xmlns:xs="http://www.w3.org/2001/XMLSchema" xmlns:p="http://schemas.microsoft.com/office/2006/metadata/properties" xmlns:ns1="http://schemas.microsoft.com/sharepoint/v3" xmlns:ns2="d403e7cd-025d-4931-9c9c-572307a3a80a" xmlns:ns3="b8f03f55-5953-4b0b-adff-fb3c0c5551fa" targetNamespace="http://schemas.microsoft.com/office/2006/metadata/properties" ma:root="true" ma:fieldsID="96c875108479b99192b25b82aa4fd77b" ns1:_="" ns2:_="" ns3:_="">
    <xsd:import namespace="http://schemas.microsoft.com/sharepoint/v3"/>
    <xsd:import namespace="d403e7cd-025d-4931-9c9c-572307a3a80a"/>
    <xsd:import namespace="b8f03f55-5953-4b0b-adff-fb3c0c5551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03e7cd-025d-4931-9c9c-572307a3a8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09a7567-3351-4ba5-9229-c17ae6f9d8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03f55-5953-4b0b-adff-fb3c0c5551f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f32869a-9dc1-4026-acd3-493ab01ff460}" ma:internalName="TaxCatchAll" ma:showField="CatchAllData" ma:web="b8f03f55-5953-4b0b-adff-fb3c0c5551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b8f03f55-5953-4b0b-adff-fb3c0c5551fa" xsi:nil="true"/>
    <lcf76f155ced4ddcb4097134ff3c332f xmlns="d403e7cd-025d-4931-9c9c-572307a3a80a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A0FF9F4-02B2-460C-A106-1EB1EAEE81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2F17F7-8F1F-498C-B58E-D7CDF8E242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403e7cd-025d-4931-9c9c-572307a3a80a"/>
    <ds:schemaRef ds:uri="b8f03f55-5953-4b0b-adff-fb3c0c5551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3BDB54-8928-4792-9EBF-57622F3AFE1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8f03f55-5953-4b0b-adff-fb3c0c5551fa"/>
    <ds:schemaRef ds:uri="d403e7cd-025d-4931-9c9c-572307a3a80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974</Words>
  <Application>Microsoft Office PowerPoint</Application>
  <PresentationFormat>Widescreen</PresentationFormat>
  <Paragraphs>168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1_Covers</vt:lpstr>
      <vt:lpstr>2_Light</vt:lpstr>
      <vt:lpstr>Tri-County Suburban REALTORS</vt:lpstr>
      <vt:lpstr>SEPTA has worked to piece together its budget</vt:lpstr>
      <vt:lpstr>Now, there is nothing left to cut from the budget but service</vt:lpstr>
      <vt:lpstr>SEPTA fares will be among the highest in the country</vt:lpstr>
      <vt:lpstr>Service reductions take effect beginning in August 2025</vt:lpstr>
      <vt:lpstr>Shrinking Regional Rail</vt:lpstr>
      <vt:lpstr>Service reductions across the region start to dismantle the system.</vt:lpstr>
      <vt:lpstr>Service cuts will reverse years of progress.</vt:lpstr>
      <vt:lpstr>SEPTA moves people more efficiently than nearly any U.S. transit agency</vt:lpstr>
      <vt:lpstr>Fiscal discipline has deepened efficiency even further</vt:lpstr>
      <vt:lpstr>SEPTA drives Pennsylvania’s Economy</vt:lpstr>
      <vt:lpstr>SEPTA will lose its ability to serve as the region’s economic engine</vt:lpstr>
      <vt:lpstr>More people driving causes reduced quality of life for everyone</vt:lpstr>
      <vt:lpstr>Disinvestment in transit leads to decreased state and local tax revenue</vt:lpstr>
      <vt:lpstr>SEPTA was created to maintain our region’s transit system but was never given adequate funding to meet this challenge</vt:lpstr>
      <vt:lpstr>Over the last decade, peer regions have invested twice as much in their transit system compared to Southeastern PA</vt:lpstr>
      <vt:lpstr>SEPTA operates one of the oldest rail fleets in the country</vt:lpstr>
      <vt:lpstr>New Fare Gates</vt:lpstr>
      <vt:lpstr>Renovated 30th Street Station</vt:lpstr>
      <vt:lpstr>Renovated 30th Street Station</vt:lpstr>
      <vt:lpstr>Regional Rail Station Upgrades</vt:lpstr>
      <vt:lpstr>New, Modern Trolley Vehicles</vt:lpstr>
      <vt:lpstr>New Market Frankford Line Vehicles</vt:lpstr>
      <vt:lpstr>Tri-County Suburban REALTORS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Judge</dc:creator>
  <cp:lastModifiedBy>Lauren Davis</cp:lastModifiedBy>
  <cp:revision>4</cp:revision>
  <dcterms:created xsi:type="dcterms:W3CDTF">2025-08-14T00:34:15Z</dcterms:created>
  <dcterms:modified xsi:type="dcterms:W3CDTF">2025-08-20T19:04:06Z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0x010100229FE3FFB77540409205093821ED9D13</vt:lpwstr>
  </property>
</Properties>
</file>